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71" r:id="rId4"/>
    <p:sldId id="275" r:id="rId5"/>
    <p:sldId id="257" r:id="rId6"/>
    <p:sldId id="259" r:id="rId7"/>
    <p:sldId id="276" r:id="rId8"/>
    <p:sldId id="260" r:id="rId9"/>
    <p:sldId id="263" r:id="rId10"/>
    <p:sldId id="277" r:id="rId11"/>
    <p:sldId id="266" r:id="rId12"/>
    <p:sldId id="270" r:id="rId13"/>
    <p:sldId id="279" r:id="rId14"/>
    <p:sldId id="280" r:id="rId15"/>
    <p:sldId id="258" r:id="rId16"/>
    <p:sldId id="264" r:id="rId17"/>
    <p:sldId id="273" r:id="rId18"/>
    <p:sldId id="274" r:id="rId19"/>
    <p:sldId id="278" r:id="rId20"/>
    <p:sldId id="269" r:id="rId21"/>
    <p:sldId id="26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76" d="100"/>
          <a:sy n="76" d="100"/>
        </p:scale>
        <p:origin x="540" y="84"/>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16-Feb-17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16-Feb-17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16-Feb-17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16-Feb-17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16-Feb-17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smtClean="0"/>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16-Feb-17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16-Feb-17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16-Feb-17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16-Feb-17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16-Feb-17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16-Feb-17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16-Feb-17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16-Feb-17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16-Feb-17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16-Feb-17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16-Feb-17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16-Feb-17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2.pn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2589213" y="3902300"/>
            <a:ext cx="8915399" cy="1898332"/>
          </a:xfrm>
        </p:spPr>
        <p:txBody>
          <a:bodyPr>
            <a:normAutofit fontScale="92500" lnSpcReduction="20000"/>
          </a:bodyPr>
          <a:lstStyle/>
          <a:p>
            <a:r>
              <a:rPr lang="es-EC" sz="3900" b="1" dirty="0" err="1" smtClean="0">
                <a:solidFill>
                  <a:srgbClr val="92D050"/>
                </a:solidFill>
                <a:latin typeface="Algerian" panose="04020705040A02060702" pitchFamily="82" charset="0"/>
              </a:rPr>
              <a:t>Members</a:t>
            </a:r>
            <a:r>
              <a:rPr lang="es-EC" sz="3900" b="1" dirty="0" smtClean="0">
                <a:solidFill>
                  <a:srgbClr val="92D050"/>
                </a:solidFill>
                <a:latin typeface="Algerian" panose="04020705040A02060702" pitchFamily="82" charset="0"/>
              </a:rPr>
              <a:t> :</a:t>
            </a:r>
            <a:r>
              <a:rPr lang="es-EC" dirty="0" smtClean="0"/>
              <a:t> </a:t>
            </a:r>
          </a:p>
          <a:p>
            <a:r>
              <a:rPr lang="es-EC" b="1" dirty="0" smtClean="0">
                <a:latin typeface="Broadway" panose="04040905080B02020502" pitchFamily="82" charset="0"/>
              </a:rPr>
              <a:t>Lenin </a:t>
            </a:r>
            <a:r>
              <a:rPr lang="es-EC" b="1" dirty="0" err="1" smtClean="0">
                <a:latin typeface="Broadway" panose="04040905080B02020502" pitchFamily="82" charset="0"/>
              </a:rPr>
              <a:t>Dominguez</a:t>
            </a:r>
            <a:endParaRPr lang="es-EC" b="1" dirty="0" smtClean="0">
              <a:latin typeface="Broadway" panose="04040905080B02020502" pitchFamily="82" charset="0"/>
            </a:endParaRPr>
          </a:p>
          <a:p>
            <a:r>
              <a:rPr lang="es-EC" b="1" dirty="0">
                <a:latin typeface="Broadway" panose="04040905080B02020502" pitchFamily="82" charset="0"/>
              </a:rPr>
              <a:t>Gabriela Gamboa </a:t>
            </a:r>
          </a:p>
          <a:p>
            <a:r>
              <a:rPr lang="es-EC" b="1" dirty="0" err="1" smtClean="0">
                <a:latin typeface="Broadway" panose="04040905080B02020502" pitchFamily="82" charset="0"/>
              </a:rPr>
              <a:t>Jazmin</a:t>
            </a:r>
            <a:r>
              <a:rPr lang="es-EC" b="1" dirty="0" smtClean="0">
                <a:latin typeface="Broadway" panose="04040905080B02020502" pitchFamily="82" charset="0"/>
              </a:rPr>
              <a:t> </a:t>
            </a:r>
            <a:r>
              <a:rPr lang="es-EC" b="1" dirty="0" err="1" smtClean="0">
                <a:latin typeface="Broadway" panose="04040905080B02020502" pitchFamily="82" charset="0"/>
              </a:rPr>
              <a:t>Rodriguez</a:t>
            </a:r>
            <a:endParaRPr lang="es-EC" b="1" dirty="0" smtClean="0">
              <a:latin typeface="Broadway" panose="04040905080B02020502" pitchFamily="82" charset="0"/>
            </a:endParaRPr>
          </a:p>
          <a:p>
            <a:r>
              <a:rPr lang="es-EC" b="1" dirty="0" smtClean="0">
                <a:latin typeface="Broadway" panose="04040905080B02020502" pitchFamily="82" charset="0"/>
              </a:rPr>
              <a:t>Carlos Rosero  </a:t>
            </a:r>
            <a:endParaRPr lang="es-EC" b="1" dirty="0">
              <a:latin typeface="Broadway" panose="04040905080B02020502" pitchFamily="82" charset="0"/>
            </a:endParaRPr>
          </a:p>
        </p:txBody>
      </p:sp>
      <p:sp>
        <p:nvSpPr>
          <p:cNvPr id="4" name="Rectángulo 3"/>
          <p:cNvSpPr/>
          <p:nvPr/>
        </p:nvSpPr>
        <p:spPr>
          <a:xfrm>
            <a:off x="1607301" y="180305"/>
            <a:ext cx="9404136" cy="3785652"/>
          </a:xfrm>
          <a:prstGeom prst="rect">
            <a:avLst/>
          </a:prstGeom>
          <a:noFill/>
        </p:spPr>
        <p:txBody>
          <a:bodyPr wrap="square" lIns="91440" tIns="45720" rIns="91440" bIns="45720">
            <a:spAutoFit/>
          </a:bodyPr>
          <a:lstStyle/>
          <a:p>
            <a:pPr algn="ctr"/>
            <a:r>
              <a:rPr lang="en-US" sz="4800" b="1" cap="none" spc="0" dirty="0" smtClean="0">
                <a:ln w="22225">
                  <a:solidFill>
                    <a:schemeClr val="accent2"/>
                  </a:solidFill>
                  <a:prstDash val="solid"/>
                </a:ln>
                <a:solidFill>
                  <a:schemeClr val="accent2">
                    <a:lumMod val="40000"/>
                    <a:lumOff val="60000"/>
                  </a:schemeClr>
                </a:solidFill>
                <a:effectLst/>
              </a:rPr>
              <a:t>DESIGN </a:t>
            </a:r>
            <a:r>
              <a:rPr lang="en-US" sz="4800" b="1" cap="none" spc="0" dirty="0">
                <a:ln w="22225">
                  <a:solidFill>
                    <a:schemeClr val="accent2"/>
                  </a:solidFill>
                  <a:prstDash val="solid"/>
                </a:ln>
                <a:solidFill>
                  <a:schemeClr val="accent2">
                    <a:lumMod val="40000"/>
                    <a:lumOff val="60000"/>
                  </a:schemeClr>
                </a:solidFill>
                <a:effectLst/>
              </a:rPr>
              <a:t>OF A COMMUNICATION PROTOTYPE FOR PEOPLE WITH ENGINE NEURON DISEASES AND OTHER DISABILITIES </a:t>
            </a:r>
            <a:endParaRPr lang="es-EC" sz="4800" b="1" cap="none" spc="0" dirty="0">
              <a:ln w="22225">
                <a:solidFill>
                  <a:schemeClr val="accent2"/>
                </a:solidFill>
                <a:prstDash val="solid"/>
              </a:ln>
              <a:solidFill>
                <a:schemeClr val="accent2">
                  <a:lumMod val="40000"/>
                  <a:lumOff val="60000"/>
                </a:schemeClr>
              </a:solidFill>
              <a:effectLst/>
            </a:endParaRPr>
          </a:p>
        </p:txBody>
      </p:sp>
      <p:pic>
        <p:nvPicPr>
          <p:cNvPr id="5" name="Imagen 4"/>
          <p:cNvPicPr/>
          <p:nvPr/>
        </p:nvPicPr>
        <p:blipFill rotWithShape="1">
          <a:blip r:embed="rId2"/>
          <a:srcRect l="37169" t="29885" r="51969" b="52003"/>
          <a:stretch/>
        </p:blipFill>
        <p:spPr bwMode="auto">
          <a:xfrm>
            <a:off x="8090279" y="3688709"/>
            <a:ext cx="2689338" cy="23255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968667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68677" y="620890"/>
            <a:ext cx="8911687" cy="1280890"/>
          </a:xfrm>
        </p:spPr>
        <p:txBody>
          <a:bodyPr>
            <a:normAutofit/>
          </a:bodyPr>
          <a:lstStyle/>
          <a:p>
            <a:r>
              <a:rPr lang="es-EC" sz="4400" b="1" dirty="0" err="1">
                <a:solidFill>
                  <a:srgbClr val="92D050"/>
                </a:solidFill>
                <a:latin typeface="Algerian" panose="04020705040A02060702" pitchFamily="82" charset="0"/>
              </a:rPr>
              <a:t>how</a:t>
            </a:r>
            <a:r>
              <a:rPr lang="es-EC" sz="4400" b="1" dirty="0">
                <a:solidFill>
                  <a:srgbClr val="92D050"/>
                </a:solidFill>
                <a:latin typeface="Algerian" panose="04020705040A02060702" pitchFamily="82" charset="0"/>
              </a:rPr>
              <a:t> </a:t>
            </a:r>
            <a:r>
              <a:rPr lang="es-EC" sz="4400" b="1" dirty="0" err="1">
                <a:solidFill>
                  <a:srgbClr val="92D050"/>
                </a:solidFill>
                <a:latin typeface="Algerian" panose="04020705040A02060702" pitchFamily="82" charset="0"/>
              </a:rPr>
              <a:t>does</a:t>
            </a:r>
            <a:r>
              <a:rPr lang="es-EC" sz="4400" b="1" dirty="0">
                <a:solidFill>
                  <a:srgbClr val="92D050"/>
                </a:solidFill>
                <a:latin typeface="Algerian" panose="04020705040A02060702" pitchFamily="82" charset="0"/>
              </a:rPr>
              <a:t> </a:t>
            </a:r>
            <a:r>
              <a:rPr lang="es-EC" sz="4400" b="1" dirty="0" err="1">
                <a:solidFill>
                  <a:srgbClr val="92D050"/>
                </a:solidFill>
                <a:latin typeface="Algerian" panose="04020705040A02060702" pitchFamily="82" charset="0"/>
              </a:rPr>
              <a:t>it</a:t>
            </a:r>
            <a:r>
              <a:rPr lang="es-EC" sz="4400" b="1" dirty="0">
                <a:solidFill>
                  <a:srgbClr val="92D050"/>
                </a:solidFill>
                <a:latin typeface="Algerian" panose="04020705040A02060702" pitchFamily="82" charset="0"/>
              </a:rPr>
              <a:t> </a:t>
            </a:r>
            <a:r>
              <a:rPr lang="es-EC" sz="4400" b="1" dirty="0" err="1">
                <a:solidFill>
                  <a:srgbClr val="92D050"/>
                </a:solidFill>
                <a:latin typeface="Algerian" panose="04020705040A02060702" pitchFamily="82" charset="0"/>
              </a:rPr>
              <a:t>work</a:t>
            </a:r>
            <a:r>
              <a:rPr lang="es-EC" sz="4400" b="1" dirty="0">
                <a:solidFill>
                  <a:srgbClr val="92D050"/>
                </a:solidFill>
                <a:latin typeface="Algerian" panose="04020705040A02060702" pitchFamily="82" charset="0"/>
              </a:rPr>
              <a:t> </a:t>
            </a:r>
            <a:endParaRPr lang="es-EC" sz="4400" dirty="0"/>
          </a:p>
        </p:txBody>
      </p:sp>
      <p:sp>
        <p:nvSpPr>
          <p:cNvPr id="3" name="Marcador de contenido 2"/>
          <p:cNvSpPr>
            <a:spLocks noGrp="1"/>
          </p:cNvSpPr>
          <p:nvPr>
            <p:ph idx="1"/>
          </p:nvPr>
        </p:nvSpPr>
        <p:spPr>
          <a:xfrm>
            <a:off x="1874434" y="2017690"/>
            <a:ext cx="8915400" cy="3777622"/>
          </a:xfrm>
        </p:spPr>
        <p:txBody>
          <a:bodyPr/>
          <a:lstStyle/>
          <a:p>
            <a:r>
              <a:rPr lang="en-US" sz="2000" b="1" dirty="0">
                <a:latin typeface="Arial" panose="020B0604020202020204" pitchFamily="34" charset="0"/>
                <a:cs typeface="Arial" panose="020B0604020202020204" pitchFamily="34" charset="0"/>
              </a:rPr>
              <a:t>The physical interface of the invention is formed by an infrared sensor which detects the movements of cheek, whereby the user can select characters and navigate through the on-screen menus.</a:t>
            </a:r>
            <a:endParaRPr lang="es-EC" sz="2000" b="1" dirty="0">
              <a:latin typeface="Arial" panose="020B0604020202020204" pitchFamily="34" charset="0"/>
              <a:cs typeface="Arial" panose="020B0604020202020204" pitchFamily="34" charset="0"/>
            </a:endParaRPr>
          </a:p>
          <a:p>
            <a:pPr marL="0" indent="0">
              <a:buNone/>
            </a:pPr>
            <a:endParaRPr lang="es-EC" dirty="0"/>
          </a:p>
        </p:txBody>
      </p:sp>
      <p:pic>
        <p:nvPicPr>
          <p:cNvPr id="4" name="Imagen 3" descr="Resultado de imagen para sensor infrarrojo"/>
          <p:cNvPicPr/>
          <p:nvPr/>
        </p:nvPicPr>
        <p:blipFill rotWithShape="1">
          <a:blip r:embed="rId2">
            <a:extLst>
              <a:ext uri="{28A0092B-C50C-407E-A947-70E740481C1C}">
                <a14:useLocalDpi xmlns:a14="http://schemas.microsoft.com/office/drawing/2010/main" val="0"/>
              </a:ext>
            </a:extLst>
          </a:blip>
          <a:srcRect l="15677" t="9481" r="25084" b="15542"/>
          <a:stretch/>
        </p:blipFill>
        <p:spPr bwMode="auto">
          <a:xfrm>
            <a:off x="1874434" y="4388296"/>
            <a:ext cx="1429555" cy="1751526"/>
          </a:xfrm>
          <a:prstGeom prst="rect">
            <a:avLst/>
          </a:prstGeom>
          <a:noFill/>
          <a:ln>
            <a:noFill/>
          </a:ln>
        </p:spPr>
      </p:pic>
      <p:pic>
        <p:nvPicPr>
          <p:cNvPr id="5" name="Imagen 4" descr="Resultado de imagen para signo mas"/>
          <p:cNvPicPr/>
          <p:nvPr/>
        </p:nvPicPr>
        <p:blipFill rotWithShape="1">
          <a:blip r:embed="rId3">
            <a:extLst>
              <a:ext uri="{28A0092B-C50C-407E-A947-70E740481C1C}">
                <a14:useLocalDpi xmlns:a14="http://schemas.microsoft.com/office/drawing/2010/main" val="0"/>
              </a:ext>
            </a:extLst>
          </a:blip>
          <a:srcRect l="36329" t="37718" r="36629" b="37042"/>
          <a:stretch/>
        </p:blipFill>
        <p:spPr bwMode="auto">
          <a:xfrm>
            <a:off x="3847674" y="4943695"/>
            <a:ext cx="772732" cy="721218"/>
          </a:xfrm>
          <a:prstGeom prst="rect">
            <a:avLst/>
          </a:prstGeom>
          <a:noFill/>
          <a:ln>
            <a:noFill/>
          </a:ln>
        </p:spPr>
      </p:pic>
      <p:pic>
        <p:nvPicPr>
          <p:cNvPr id="6" name="Imagen 5" descr="Resultado de imagen para alzando el cachete"/>
          <p:cNvPicPr/>
          <p:nvPr/>
        </p:nvPicPr>
        <p:blipFill rotWithShape="1">
          <a:blip r:embed="rId4">
            <a:extLst>
              <a:ext uri="{28A0092B-C50C-407E-A947-70E740481C1C}">
                <a14:useLocalDpi xmlns:a14="http://schemas.microsoft.com/office/drawing/2010/main" val="0"/>
              </a:ext>
            </a:extLst>
          </a:blip>
          <a:srcRect l="54400" t="8280" r="16200" b="27070"/>
          <a:stretch/>
        </p:blipFill>
        <p:spPr bwMode="auto">
          <a:xfrm>
            <a:off x="5103990" y="4337516"/>
            <a:ext cx="1400175" cy="1933575"/>
          </a:xfrm>
          <a:prstGeom prst="rect">
            <a:avLst/>
          </a:prstGeom>
          <a:noFill/>
          <a:ln>
            <a:noFill/>
          </a:ln>
          <a:extLst>
            <a:ext uri="{53640926-AAD7-44D8-BBD7-CCE9431645EC}">
              <a14:shadowObscured xmlns:a14="http://schemas.microsoft.com/office/drawing/2010/main"/>
            </a:ext>
          </a:extLst>
        </p:spPr>
      </p:pic>
      <p:pic>
        <p:nvPicPr>
          <p:cNvPr id="7" name="Imagen 6" descr="Imagen relacionada"/>
          <p:cNvPicPr/>
          <p:nvPr/>
        </p:nvPicPr>
        <p:blipFill rotWithShape="1">
          <a:blip r:embed="rId5">
            <a:extLst>
              <a:ext uri="{28A0092B-C50C-407E-A947-70E740481C1C}">
                <a14:useLocalDpi xmlns:a14="http://schemas.microsoft.com/office/drawing/2010/main" val="0"/>
              </a:ext>
            </a:extLst>
          </a:blip>
          <a:srcRect l="34225" t="38576" r="38310" b="40224"/>
          <a:stretch/>
        </p:blipFill>
        <p:spPr bwMode="auto">
          <a:xfrm>
            <a:off x="6862806" y="4943695"/>
            <a:ext cx="837126" cy="579550"/>
          </a:xfrm>
          <a:prstGeom prst="rect">
            <a:avLst/>
          </a:prstGeom>
          <a:noFill/>
          <a:ln>
            <a:noFill/>
          </a:ln>
        </p:spPr>
      </p:pic>
      <p:pic>
        <p:nvPicPr>
          <p:cNvPr id="8" name="Marcador de contenido 3"/>
          <p:cNvPicPr>
            <a:picLocks/>
          </p:cNvPicPr>
          <p:nvPr/>
        </p:nvPicPr>
        <p:blipFill rotWithShape="1">
          <a:blip r:embed="rId6" cstate="print">
            <a:extLst>
              <a:ext uri="{28A0092B-C50C-407E-A947-70E740481C1C}">
                <a14:useLocalDpi xmlns:a14="http://schemas.microsoft.com/office/drawing/2010/main" val="0"/>
              </a:ext>
            </a:extLst>
          </a:blip>
          <a:srcRect l="11416" t="39995" r="42588" b="43303"/>
          <a:stretch/>
        </p:blipFill>
        <p:spPr>
          <a:xfrm>
            <a:off x="8057321" y="4623515"/>
            <a:ext cx="3726847" cy="1287707"/>
          </a:xfrm>
          <a:prstGeom prst="rect">
            <a:avLst/>
          </a:prstGeom>
        </p:spPr>
      </p:pic>
    </p:spTree>
    <p:extLst>
      <p:ext uri="{BB962C8B-B14F-4D97-AF65-F5344CB8AC3E}">
        <p14:creationId xmlns:p14="http://schemas.microsoft.com/office/powerpoint/2010/main" val="21422268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64922" y="117834"/>
            <a:ext cx="8911687" cy="1280890"/>
          </a:xfrm>
        </p:spPr>
        <p:txBody>
          <a:bodyPr>
            <a:normAutofit fontScale="90000"/>
          </a:bodyPr>
          <a:lstStyle/>
          <a:p>
            <a:r>
              <a:rPr lang="es-EC" dirty="0"/>
              <a:t/>
            </a:r>
            <a:br>
              <a:rPr lang="es-EC" dirty="0"/>
            </a:br>
            <a:r>
              <a:rPr lang="es-EC" sz="4000" b="1" dirty="0" err="1" smtClean="0">
                <a:solidFill>
                  <a:srgbClr val="92D050"/>
                </a:solidFill>
                <a:latin typeface="Algerian" panose="04020705040A02060702" pitchFamily="82" charset="0"/>
              </a:rPr>
              <a:t>elements</a:t>
            </a:r>
            <a:r>
              <a:rPr lang="es-EC" sz="4000" b="1" dirty="0" smtClean="0">
                <a:solidFill>
                  <a:srgbClr val="92D050"/>
                </a:solidFill>
                <a:latin typeface="Algerian" panose="04020705040A02060702" pitchFamily="82" charset="0"/>
              </a:rPr>
              <a:t> </a:t>
            </a:r>
            <a:r>
              <a:rPr lang="es-EC" sz="4000" b="1" dirty="0" err="1" smtClean="0">
                <a:solidFill>
                  <a:srgbClr val="92D050"/>
                </a:solidFill>
                <a:latin typeface="Algerian" panose="04020705040A02060702" pitchFamily="82" charset="0"/>
              </a:rPr>
              <a:t>that</a:t>
            </a:r>
            <a:r>
              <a:rPr lang="es-EC" sz="4000" b="1" dirty="0" smtClean="0">
                <a:solidFill>
                  <a:srgbClr val="92D050"/>
                </a:solidFill>
                <a:latin typeface="Algerian" panose="04020705040A02060702" pitchFamily="82" charset="0"/>
              </a:rPr>
              <a:t> </a:t>
            </a:r>
            <a:r>
              <a:rPr lang="es-EC" sz="4000" b="1" dirty="0" err="1" smtClean="0">
                <a:solidFill>
                  <a:srgbClr val="92D050"/>
                </a:solidFill>
                <a:latin typeface="Algerian" panose="04020705040A02060702" pitchFamily="82" charset="0"/>
              </a:rPr>
              <a:t>our</a:t>
            </a:r>
            <a:r>
              <a:rPr lang="es-EC" sz="4000" b="1" dirty="0" smtClean="0">
                <a:solidFill>
                  <a:srgbClr val="92D050"/>
                </a:solidFill>
                <a:latin typeface="Algerian" panose="04020705040A02060702" pitchFamily="82" charset="0"/>
              </a:rPr>
              <a:t> </a:t>
            </a:r>
            <a:r>
              <a:rPr lang="es-EC" sz="4000" b="1" dirty="0" err="1" smtClean="0">
                <a:solidFill>
                  <a:srgbClr val="92D050"/>
                </a:solidFill>
                <a:latin typeface="Algerian" panose="04020705040A02060702" pitchFamily="82" charset="0"/>
              </a:rPr>
              <a:t>prototype</a:t>
            </a:r>
            <a:r>
              <a:rPr lang="es-EC" sz="4000" b="1" dirty="0" smtClean="0">
                <a:solidFill>
                  <a:srgbClr val="92D050"/>
                </a:solidFill>
                <a:latin typeface="Algerian" panose="04020705040A02060702" pitchFamily="82" charset="0"/>
              </a:rPr>
              <a:t> has </a:t>
            </a:r>
            <a:endParaRPr lang="es-EC" sz="3100" b="1" dirty="0">
              <a:solidFill>
                <a:srgbClr val="92D050"/>
              </a:solidFill>
              <a:latin typeface="Algerian" panose="04020705040A02060702" pitchFamily="82" charset="0"/>
            </a:endParaRPr>
          </a:p>
        </p:txBody>
      </p:sp>
      <p:sp>
        <p:nvSpPr>
          <p:cNvPr id="6" name="Marcador de contenido 5"/>
          <p:cNvSpPr>
            <a:spLocks noGrp="1"/>
          </p:cNvSpPr>
          <p:nvPr>
            <p:ph idx="1"/>
          </p:nvPr>
        </p:nvSpPr>
        <p:spPr>
          <a:xfrm>
            <a:off x="1470875" y="892296"/>
            <a:ext cx="8915400" cy="3777622"/>
          </a:xfrm>
        </p:spPr>
        <p:txBody>
          <a:bodyPr>
            <a:normAutofit/>
          </a:bodyPr>
          <a:lstStyle/>
          <a:p>
            <a:endParaRPr lang="es-EC" dirty="0"/>
          </a:p>
          <a:p>
            <a:pPr algn="just"/>
            <a:r>
              <a:rPr lang="en-US" sz="2000" b="1" dirty="0">
                <a:latin typeface="Arial" panose="020B0604020202020204" pitchFamily="34" charset="0"/>
                <a:cs typeface="Arial" panose="020B0604020202020204" pitchFamily="34" charset="0"/>
              </a:rPr>
              <a:t>Based on the study of the operation of the ACAT software will establish the best sensor </a:t>
            </a:r>
            <a:r>
              <a:rPr lang="en-US" sz="2000" b="1" dirty="0" smtClean="0">
                <a:latin typeface="Arial" panose="020B0604020202020204" pitchFamily="34" charset="0"/>
                <a:cs typeface="Arial" panose="020B0604020202020204" pitchFamily="34" charset="0"/>
              </a:rPr>
              <a:t>(infrared )</a:t>
            </a:r>
            <a:endParaRPr lang="en-US" sz="2000" b="1" dirty="0">
              <a:latin typeface="Arial" panose="020B0604020202020204" pitchFamily="34" charset="0"/>
              <a:cs typeface="Arial" panose="020B0604020202020204" pitchFamily="34" charset="0"/>
            </a:endParaRPr>
          </a:p>
          <a:p>
            <a:pPr algn="just"/>
            <a:r>
              <a:rPr lang="en-US" sz="2000" b="1" dirty="0" smtClean="0">
                <a:latin typeface="Arial" panose="020B0604020202020204" pitchFamily="34" charset="0"/>
                <a:cs typeface="Arial" panose="020B0604020202020204" pitchFamily="34" charset="0"/>
              </a:rPr>
              <a:t>The </a:t>
            </a:r>
            <a:r>
              <a:rPr lang="en-US" sz="2000" b="1" dirty="0">
                <a:latin typeface="Arial" panose="020B0604020202020204" pitchFamily="34" charset="0"/>
                <a:cs typeface="Arial" panose="020B0604020202020204" pitchFamily="34" charset="0"/>
              </a:rPr>
              <a:t>method of data acquisition will be designed by conditioning the signal sent by the sensor. </a:t>
            </a:r>
          </a:p>
          <a:p>
            <a:pPr algn="just"/>
            <a:r>
              <a:rPr lang="en-US" sz="2000" b="1" dirty="0" smtClean="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The best </a:t>
            </a:r>
            <a:r>
              <a:rPr lang="en-US" sz="2000" b="1" dirty="0" err="1">
                <a:latin typeface="Arial" panose="020B0604020202020204" pitchFamily="34" charset="0"/>
                <a:cs typeface="Arial" panose="020B0604020202020204" pitchFamily="34" charset="0"/>
              </a:rPr>
              <a:t>microprocessed</a:t>
            </a:r>
            <a:r>
              <a:rPr lang="en-US" sz="2000" b="1" dirty="0">
                <a:latin typeface="Arial" panose="020B0604020202020204" pitchFamily="34" charset="0"/>
                <a:cs typeface="Arial" panose="020B0604020202020204" pitchFamily="34" charset="0"/>
              </a:rPr>
              <a:t> system will be selected to obtain the signal generated by the sensor </a:t>
            </a:r>
          </a:p>
          <a:p>
            <a:pPr algn="just"/>
            <a:r>
              <a:rPr lang="en-US" sz="2000" b="1" dirty="0" smtClean="0">
                <a:latin typeface="Arial" panose="020B0604020202020204" pitchFamily="34" charset="0"/>
                <a:cs typeface="Arial" panose="020B0604020202020204" pitchFamily="34" charset="0"/>
              </a:rPr>
              <a:t>The </a:t>
            </a:r>
            <a:r>
              <a:rPr lang="en-US" sz="2000" b="1" dirty="0">
                <a:latin typeface="Arial" panose="020B0604020202020204" pitchFamily="34" charset="0"/>
                <a:cs typeface="Arial" panose="020B0604020202020204" pitchFamily="34" charset="0"/>
              </a:rPr>
              <a:t>system of sending the acquired signal to the ACAT software </a:t>
            </a:r>
            <a:r>
              <a:rPr lang="en-US" sz="2000" b="1" dirty="0" smtClean="0">
                <a:latin typeface="Arial" panose="020B0604020202020204" pitchFamily="34" charset="0"/>
                <a:cs typeface="Arial" panose="020B0604020202020204" pitchFamily="34" charset="0"/>
              </a:rPr>
              <a:t>is </a:t>
            </a:r>
            <a:r>
              <a:rPr lang="en-US" sz="2000" b="1" dirty="0" err="1" smtClean="0">
                <a:latin typeface="Arial" panose="020B0604020202020204" pitchFamily="34" charset="0"/>
                <a:cs typeface="Arial" panose="020B0604020202020204" pitchFamily="34" charset="0"/>
              </a:rPr>
              <a:t>bluetooth</a:t>
            </a:r>
            <a:r>
              <a:rPr lang="es-EC" sz="2000" b="1" dirty="0">
                <a:latin typeface="Arial" panose="020B0604020202020204" pitchFamily="34" charset="0"/>
                <a:cs typeface="Arial" panose="020B0604020202020204" pitchFamily="34" charset="0"/>
              </a:rPr>
              <a:t>	</a:t>
            </a:r>
          </a:p>
          <a:p>
            <a:endParaRPr lang="es-EC" dirty="0"/>
          </a:p>
        </p:txBody>
      </p:sp>
      <p:pic>
        <p:nvPicPr>
          <p:cNvPr id="7" name="Imagen 6" descr="Resultado de imagen para sensor infrarrojo"/>
          <p:cNvPicPr/>
          <p:nvPr/>
        </p:nvPicPr>
        <p:blipFill rotWithShape="1">
          <a:blip r:embed="rId2">
            <a:extLst>
              <a:ext uri="{28A0092B-C50C-407E-A947-70E740481C1C}">
                <a14:useLocalDpi xmlns:a14="http://schemas.microsoft.com/office/drawing/2010/main" val="0"/>
              </a:ext>
            </a:extLst>
          </a:blip>
          <a:srcRect l="15677" t="9481" r="25084" b="15542"/>
          <a:stretch/>
        </p:blipFill>
        <p:spPr bwMode="auto">
          <a:xfrm>
            <a:off x="519797" y="4489202"/>
            <a:ext cx="1429555" cy="1751526"/>
          </a:xfrm>
          <a:prstGeom prst="rect">
            <a:avLst/>
          </a:prstGeom>
          <a:noFill/>
          <a:ln>
            <a:noFill/>
          </a:ln>
        </p:spPr>
      </p:pic>
      <p:pic>
        <p:nvPicPr>
          <p:cNvPr id="8" name="Imagen 7" descr="Resultado de imagen para microprocesador 328p"/>
          <p:cNvPicPr/>
          <p:nvPr/>
        </p:nvPicPr>
        <p:blipFill>
          <a:blip r:embed="rId3">
            <a:extLst>
              <a:ext uri="{28A0092B-C50C-407E-A947-70E740481C1C}">
                <a14:useLocalDpi xmlns:a14="http://schemas.microsoft.com/office/drawing/2010/main" val="0"/>
              </a:ext>
            </a:extLst>
          </a:blip>
          <a:srcRect/>
          <a:stretch>
            <a:fillRect/>
          </a:stretch>
        </p:blipFill>
        <p:spPr bwMode="auto">
          <a:xfrm>
            <a:off x="2869140" y="4586553"/>
            <a:ext cx="2539365" cy="1654175"/>
          </a:xfrm>
          <a:prstGeom prst="rect">
            <a:avLst/>
          </a:prstGeom>
          <a:noFill/>
          <a:ln>
            <a:noFill/>
          </a:ln>
        </p:spPr>
      </p:pic>
      <p:pic>
        <p:nvPicPr>
          <p:cNvPr id="5122" name="Picture 2" descr="Resultado de imagen para bluetooth circui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5596" y="4422481"/>
            <a:ext cx="1982318" cy="1982318"/>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descr="Resultado de imagen para signo mas"/>
          <p:cNvPicPr/>
          <p:nvPr/>
        </p:nvPicPr>
        <p:blipFill rotWithShape="1">
          <a:blip r:embed="rId5">
            <a:extLst>
              <a:ext uri="{28A0092B-C50C-407E-A947-70E740481C1C}">
                <a14:useLocalDpi xmlns:a14="http://schemas.microsoft.com/office/drawing/2010/main" val="0"/>
              </a:ext>
            </a:extLst>
          </a:blip>
          <a:srcRect l="36329" t="37718" r="36629" b="37042"/>
          <a:stretch/>
        </p:blipFill>
        <p:spPr bwMode="auto">
          <a:xfrm>
            <a:off x="2022880" y="5019137"/>
            <a:ext cx="772732" cy="721218"/>
          </a:xfrm>
          <a:prstGeom prst="rect">
            <a:avLst/>
          </a:prstGeom>
          <a:noFill/>
          <a:ln>
            <a:noFill/>
          </a:ln>
        </p:spPr>
      </p:pic>
      <p:pic>
        <p:nvPicPr>
          <p:cNvPr id="12" name="Imagen 11" descr="Resultado de imagen para signo mas"/>
          <p:cNvPicPr/>
          <p:nvPr/>
        </p:nvPicPr>
        <p:blipFill rotWithShape="1">
          <a:blip r:embed="rId5">
            <a:extLst>
              <a:ext uri="{28A0092B-C50C-407E-A947-70E740481C1C}">
                <a14:useLocalDpi xmlns:a14="http://schemas.microsoft.com/office/drawing/2010/main" val="0"/>
              </a:ext>
            </a:extLst>
          </a:blip>
          <a:srcRect l="36329" t="37718" r="36629" b="37042"/>
          <a:stretch/>
        </p:blipFill>
        <p:spPr bwMode="auto">
          <a:xfrm>
            <a:off x="5321054" y="5019137"/>
            <a:ext cx="772732" cy="721218"/>
          </a:xfrm>
          <a:prstGeom prst="rect">
            <a:avLst/>
          </a:prstGeom>
          <a:noFill/>
          <a:ln>
            <a:noFill/>
          </a:ln>
        </p:spPr>
      </p:pic>
      <p:pic>
        <p:nvPicPr>
          <p:cNvPr id="13" name="Imagen 12" descr="Imagen relacionada"/>
          <p:cNvPicPr/>
          <p:nvPr/>
        </p:nvPicPr>
        <p:blipFill rotWithShape="1">
          <a:blip r:embed="rId6">
            <a:extLst>
              <a:ext uri="{28A0092B-C50C-407E-A947-70E740481C1C}">
                <a14:useLocalDpi xmlns:a14="http://schemas.microsoft.com/office/drawing/2010/main" val="0"/>
              </a:ext>
            </a:extLst>
          </a:blip>
          <a:srcRect l="34225" t="38576" r="38310" b="40224"/>
          <a:stretch/>
        </p:blipFill>
        <p:spPr bwMode="auto">
          <a:xfrm>
            <a:off x="8391204" y="5052248"/>
            <a:ext cx="837126" cy="579550"/>
          </a:xfrm>
          <a:prstGeom prst="rect">
            <a:avLst/>
          </a:prstGeom>
          <a:noFill/>
          <a:ln>
            <a:noFill/>
          </a:ln>
        </p:spPr>
      </p:pic>
      <p:pic>
        <p:nvPicPr>
          <p:cNvPr id="14" name="Imagen 13"/>
          <p:cNvPicPr/>
          <p:nvPr/>
        </p:nvPicPr>
        <p:blipFill rotWithShape="1">
          <a:blip r:embed="rId7" cstate="print">
            <a:extLst>
              <a:ext uri="{28A0092B-C50C-407E-A947-70E740481C1C}">
                <a14:useLocalDpi xmlns:a14="http://schemas.microsoft.com/office/drawing/2010/main" val="0"/>
              </a:ext>
            </a:extLst>
          </a:blip>
          <a:srcRect l="12050" t="16905" r="48914" b="36607"/>
          <a:stretch/>
        </p:blipFill>
        <p:spPr bwMode="auto">
          <a:xfrm>
            <a:off x="9684749" y="4163489"/>
            <a:ext cx="2395634" cy="24587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229820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b="1" dirty="0" smtClean="0">
                <a:solidFill>
                  <a:srgbClr val="92D050"/>
                </a:solidFill>
                <a:latin typeface="Algerian" panose="04020705040A02060702" pitchFamily="82" charset="0"/>
              </a:rPr>
              <a:t>PROTOTYPE</a:t>
            </a:r>
            <a:r>
              <a:rPr lang="es-EC" dirty="0" smtClean="0"/>
              <a:t>                     </a:t>
            </a:r>
            <a:r>
              <a:rPr lang="es-EC" b="1" dirty="0" smtClean="0">
                <a:solidFill>
                  <a:srgbClr val="92D050"/>
                </a:solidFill>
                <a:latin typeface="Algerian" panose="04020705040A02060702" pitchFamily="82" charset="0"/>
              </a:rPr>
              <a:t>BY </a:t>
            </a:r>
            <a:endParaRPr lang="es-EC" b="1" dirty="0">
              <a:solidFill>
                <a:srgbClr val="92D050"/>
              </a:solidFill>
              <a:latin typeface="Algerian" panose="04020705040A02060702" pitchFamily="82" charset="0"/>
            </a:endParaRPr>
          </a:p>
        </p:txBody>
      </p:sp>
      <p:pic>
        <p:nvPicPr>
          <p:cNvPr id="4" name="Imagen 3"/>
          <p:cNvPicPr/>
          <p:nvPr/>
        </p:nvPicPr>
        <p:blipFill rotWithShape="1">
          <a:blip r:embed="rId2"/>
          <a:srcRect l="52211" t="34511" r="31738" b="47919"/>
          <a:stretch/>
        </p:blipFill>
        <p:spPr bwMode="auto">
          <a:xfrm>
            <a:off x="5503572" y="500855"/>
            <a:ext cx="2114550" cy="1301115"/>
          </a:xfrm>
          <a:prstGeom prst="rect">
            <a:avLst/>
          </a:prstGeom>
          <a:ln>
            <a:noFill/>
          </a:ln>
          <a:extLst>
            <a:ext uri="{53640926-AAD7-44D8-BBD7-CCE9431645EC}">
              <a14:shadowObscured xmlns:a14="http://schemas.microsoft.com/office/drawing/2010/main"/>
            </a:ext>
          </a:extLst>
        </p:spPr>
      </p:pic>
      <p:pic>
        <p:nvPicPr>
          <p:cNvPr id="5" name="Marcador de contenido 4" descr="https://fb-s-d-a.akamaihd.net/h-ak-xpl1/v/t34.0-12/16754589_1642590535756895_1616147379_n.jpg?oh=0c0cd0add167b7d18d8384a18e6f65a1&amp;oe=58A62E1D&amp;__gda__=1487260169_3db966b9381cf20695a99ef39b48e442"/>
          <p:cNvPicPr>
            <a:picLocks noGrp="1"/>
          </p:cNvPicPr>
          <p:nvPr>
            <p:ph idx="1"/>
          </p:nvPr>
        </p:nvPicPr>
        <p:blipFill rotWithShape="1">
          <a:blip r:embed="rId3">
            <a:extLst>
              <a:ext uri="{28A0092B-C50C-407E-A947-70E740481C1C}">
                <a14:useLocalDpi xmlns:a14="http://schemas.microsoft.com/office/drawing/2010/main" val="0"/>
              </a:ext>
            </a:extLst>
          </a:blip>
          <a:srcRect l="-1" t="23167" r="7915" b="31660"/>
          <a:stretch/>
        </p:blipFill>
        <p:spPr bwMode="auto">
          <a:xfrm>
            <a:off x="1885828" y="2512379"/>
            <a:ext cx="8420344" cy="3097964"/>
          </a:xfrm>
          <a:prstGeom prst="rect">
            <a:avLst/>
          </a:prstGeom>
          <a:noFill/>
          <a:ln>
            <a:noFill/>
          </a:ln>
          <a:extLst>
            <a:ext uri="{53640926-AAD7-44D8-BBD7-CCE9431645EC}">
              <a14:shadowObscured xmlns:a14="http://schemas.microsoft.com/office/drawing/2010/main"/>
            </a:ext>
          </a:extLst>
        </p:spPr>
      </p:pic>
      <p:pic>
        <p:nvPicPr>
          <p:cNvPr id="6" name="Imagen 5"/>
          <p:cNvPicPr/>
          <p:nvPr/>
        </p:nvPicPr>
        <p:blipFill rotWithShape="1">
          <a:blip r:embed="rId4"/>
          <a:srcRect l="37169" t="29885" r="51969" b="52003"/>
          <a:stretch/>
        </p:blipFill>
        <p:spPr bwMode="auto">
          <a:xfrm>
            <a:off x="8948624" y="244699"/>
            <a:ext cx="2165844" cy="15572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471077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938212" y="1292224"/>
            <a:ext cx="10987088" cy="4919591"/>
          </a:xfrm>
          <a:prstGeom prst="rect">
            <a:avLst/>
          </a:prstGeom>
        </p:spPr>
      </p:pic>
      <p:sp>
        <p:nvSpPr>
          <p:cNvPr id="5" name="Título 1"/>
          <p:cNvSpPr>
            <a:spLocks noGrp="1"/>
          </p:cNvSpPr>
          <p:nvPr>
            <p:ph type="title"/>
          </p:nvPr>
        </p:nvSpPr>
        <p:spPr>
          <a:xfrm>
            <a:off x="2123025" y="484410"/>
            <a:ext cx="8911687" cy="1280890"/>
          </a:xfrm>
        </p:spPr>
        <p:txBody>
          <a:bodyPr/>
          <a:lstStyle/>
          <a:p>
            <a:r>
              <a:rPr lang="es-EC" b="1" dirty="0" err="1" smtClean="0">
                <a:solidFill>
                  <a:srgbClr val="92D050"/>
                </a:solidFill>
                <a:latin typeface="Algerian" panose="04020705040A02060702" pitchFamily="82" charset="0"/>
              </a:rPr>
              <a:t>Electronic</a:t>
            </a:r>
            <a:r>
              <a:rPr lang="es-EC" b="1" dirty="0" smtClean="0">
                <a:solidFill>
                  <a:srgbClr val="92D050"/>
                </a:solidFill>
                <a:latin typeface="Algerian" panose="04020705040A02060702" pitchFamily="82" charset="0"/>
              </a:rPr>
              <a:t> </a:t>
            </a:r>
            <a:r>
              <a:rPr lang="es-EC" b="1" dirty="0" err="1" smtClean="0">
                <a:solidFill>
                  <a:srgbClr val="92D050"/>
                </a:solidFill>
                <a:latin typeface="Algerian" panose="04020705040A02060702" pitchFamily="82" charset="0"/>
              </a:rPr>
              <a:t>Circuit</a:t>
            </a:r>
            <a:endParaRPr lang="es-EC" b="1" dirty="0">
              <a:solidFill>
                <a:srgbClr val="92D050"/>
              </a:solidFill>
              <a:latin typeface="Algerian" panose="04020705040A02060702" pitchFamily="82" charset="0"/>
            </a:endParaRPr>
          </a:p>
        </p:txBody>
      </p:sp>
    </p:spTree>
    <p:extLst>
      <p:ext uri="{BB962C8B-B14F-4D97-AF65-F5344CB8AC3E}">
        <p14:creationId xmlns:p14="http://schemas.microsoft.com/office/powerpoint/2010/main" val="2842449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333875" y="2705100"/>
            <a:ext cx="7867650" cy="4152900"/>
          </a:xfrm>
          <a:prstGeom prst="rect">
            <a:avLst/>
          </a:prstGeom>
        </p:spPr>
      </p:pic>
      <p:pic>
        <p:nvPicPr>
          <p:cNvPr id="4" name="Imagen 3"/>
          <p:cNvPicPr>
            <a:picLocks noChangeAspect="1"/>
          </p:cNvPicPr>
          <p:nvPr/>
        </p:nvPicPr>
        <p:blipFill>
          <a:blip r:embed="rId3"/>
          <a:stretch>
            <a:fillRect/>
          </a:stretch>
        </p:blipFill>
        <p:spPr>
          <a:xfrm>
            <a:off x="0" y="582612"/>
            <a:ext cx="8267700" cy="3914775"/>
          </a:xfrm>
          <a:prstGeom prst="rect">
            <a:avLst/>
          </a:prstGeom>
        </p:spPr>
      </p:pic>
      <p:sp>
        <p:nvSpPr>
          <p:cNvPr id="6" name="Título 1"/>
          <p:cNvSpPr>
            <a:spLocks noGrp="1"/>
          </p:cNvSpPr>
          <p:nvPr>
            <p:ph type="title"/>
          </p:nvPr>
        </p:nvSpPr>
        <p:spPr>
          <a:xfrm>
            <a:off x="8535965" y="582612"/>
            <a:ext cx="3397295" cy="1280890"/>
          </a:xfrm>
        </p:spPr>
        <p:txBody>
          <a:bodyPr/>
          <a:lstStyle/>
          <a:p>
            <a:r>
              <a:rPr lang="es-EC" b="1" dirty="0" err="1" smtClean="0">
                <a:solidFill>
                  <a:srgbClr val="92D050"/>
                </a:solidFill>
                <a:latin typeface="Algerian" panose="04020705040A02060702" pitchFamily="82" charset="0"/>
              </a:rPr>
              <a:t>Results</a:t>
            </a:r>
            <a:endParaRPr lang="es-EC" b="1" dirty="0">
              <a:solidFill>
                <a:srgbClr val="92D050"/>
              </a:solidFill>
              <a:latin typeface="Algerian" panose="04020705040A02060702" pitchFamily="82" charset="0"/>
            </a:endParaRPr>
          </a:p>
        </p:txBody>
      </p:sp>
    </p:spTree>
    <p:extLst>
      <p:ext uri="{BB962C8B-B14F-4D97-AF65-F5344CB8AC3E}">
        <p14:creationId xmlns:p14="http://schemas.microsoft.com/office/powerpoint/2010/main" val="1901844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857" y="211986"/>
            <a:ext cx="8911687" cy="1280890"/>
          </a:xfrm>
        </p:spPr>
        <p:txBody>
          <a:bodyPr>
            <a:noAutofit/>
          </a:bodyPr>
          <a:lstStyle/>
          <a:p>
            <a:r>
              <a:rPr lang="es-EC" sz="4400" b="1" dirty="0" err="1">
                <a:solidFill>
                  <a:srgbClr val="92D050"/>
                </a:solidFill>
                <a:latin typeface="Algerian" panose="04020705040A02060702" pitchFamily="82" charset="0"/>
              </a:rPr>
              <a:t>economic</a:t>
            </a:r>
            <a:r>
              <a:rPr lang="es-EC" sz="4400" b="1" dirty="0">
                <a:solidFill>
                  <a:srgbClr val="92D050"/>
                </a:solidFill>
                <a:latin typeface="Algerian" panose="04020705040A02060702" pitchFamily="82" charset="0"/>
              </a:rPr>
              <a:t> </a:t>
            </a:r>
            <a:r>
              <a:rPr lang="es-EC" sz="4400" b="1" dirty="0" err="1">
                <a:solidFill>
                  <a:srgbClr val="92D050"/>
                </a:solidFill>
                <a:latin typeface="Algerian" panose="04020705040A02060702" pitchFamily="82" charset="0"/>
              </a:rPr>
              <a:t>analysis</a:t>
            </a:r>
            <a:r>
              <a:rPr lang="es-EC" sz="4400" b="1" dirty="0">
                <a:solidFill>
                  <a:srgbClr val="92D050"/>
                </a:solidFill>
                <a:latin typeface="Algerian" panose="04020705040A02060702" pitchFamily="82" charset="0"/>
              </a:rPr>
              <a:t/>
            </a:r>
            <a:br>
              <a:rPr lang="es-EC" sz="4400" b="1" dirty="0">
                <a:solidFill>
                  <a:srgbClr val="92D050"/>
                </a:solidFill>
                <a:latin typeface="Algerian" panose="04020705040A02060702" pitchFamily="82" charset="0"/>
              </a:rPr>
            </a:br>
            <a:endParaRPr lang="es-EC" sz="4400" b="1" dirty="0">
              <a:solidFill>
                <a:srgbClr val="92D050"/>
              </a:solidFill>
              <a:latin typeface="Algerian" panose="04020705040A02060702" pitchFamily="82" charset="0"/>
            </a:endParaRPr>
          </a:p>
        </p:txBody>
      </p:sp>
      <p:graphicFrame>
        <p:nvGraphicFramePr>
          <p:cNvPr id="3" name="Tabla 2"/>
          <p:cNvGraphicFramePr>
            <a:graphicFrameLocks noGrp="1"/>
          </p:cNvGraphicFramePr>
          <p:nvPr>
            <p:extLst>
              <p:ext uri="{D42A27DB-BD31-4B8C-83A1-F6EECF244321}">
                <p14:modId xmlns:p14="http://schemas.microsoft.com/office/powerpoint/2010/main" val="1657400205"/>
              </p:ext>
            </p:extLst>
          </p:nvPr>
        </p:nvGraphicFramePr>
        <p:xfrm>
          <a:off x="2320544" y="1231770"/>
          <a:ext cx="8128000" cy="4858485"/>
        </p:xfrm>
        <a:graphic>
          <a:graphicData uri="http://schemas.openxmlformats.org/drawingml/2006/table">
            <a:tbl>
              <a:tblPr firstRow="1" bandRow="1">
                <a:tableStyleId>{5C22544A-7EE6-4342-B048-85BDC9FD1C3A}</a:tableStyleId>
              </a:tblPr>
              <a:tblGrid>
                <a:gridCol w="4064000"/>
                <a:gridCol w="4064000"/>
              </a:tblGrid>
              <a:tr h="0">
                <a:tc>
                  <a:txBody>
                    <a:bodyPr/>
                    <a:lstStyle/>
                    <a:p>
                      <a:pPr algn="ctr">
                        <a:lnSpc>
                          <a:spcPct val="107000"/>
                        </a:lnSpc>
                        <a:spcAft>
                          <a:spcPts val="0"/>
                        </a:spcAft>
                      </a:pPr>
                      <a:r>
                        <a:rPr lang="es-EC" sz="1600" dirty="0">
                          <a:effectLst/>
                        </a:rPr>
                        <a:t>DESCRIPTION </a:t>
                      </a:r>
                      <a:endParaRPr lang="es-EC"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EC" sz="1600">
                          <a:effectLst/>
                        </a:rPr>
                        <a:t>COST</a:t>
                      </a:r>
                      <a:endParaRPr lang="es-EC"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70840">
                <a:tc>
                  <a:txBody>
                    <a:bodyPr/>
                    <a:lstStyle/>
                    <a:p>
                      <a:pPr algn="l"/>
                      <a:r>
                        <a:rPr lang="es-EC" sz="1600" dirty="0">
                          <a:effectLst/>
                          <a:latin typeface="Arial" panose="020B0604020202020204" pitchFamily="34" charset="0"/>
                          <a:cs typeface="Arial" panose="020B0604020202020204" pitchFamily="34" charset="0"/>
                        </a:rPr>
                        <a:t>INFRARED SENSOR TCRT5000 </a:t>
                      </a:r>
                    </a:p>
                  </a:txBody>
                  <a:tcPr marL="68580" marR="68580" marT="0" marB="0"/>
                </a:tc>
                <a:tc>
                  <a:txBody>
                    <a:bodyPr/>
                    <a:lstStyle/>
                    <a:p>
                      <a:pPr algn="ctr">
                        <a:lnSpc>
                          <a:spcPct val="107000"/>
                        </a:lnSpc>
                        <a:spcAft>
                          <a:spcPts val="0"/>
                        </a:spcAft>
                      </a:pPr>
                      <a:r>
                        <a:rPr lang="es-EC" sz="1600" dirty="0">
                          <a:effectLst/>
                        </a:rPr>
                        <a:t>$ 0.50</a:t>
                      </a:r>
                      <a:endParaRPr lang="es-EC"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70840">
                <a:tc>
                  <a:txBody>
                    <a:bodyPr/>
                    <a:lstStyle/>
                    <a:p>
                      <a:pPr algn="l"/>
                      <a:r>
                        <a:rPr lang="es-EC" sz="1600" dirty="0">
                          <a:effectLst/>
                          <a:latin typeface="Arial" panose="020B0604020202020204" pitchFamily="34" charset="0"/>
                          <a:cs typeface="Arial" panose="020B0604020202020204" pitchFamily="34" charset="0"/>
                        </a:rPr>
                        <a:t>5 RESISTORS </a:t>
                      </a:r>
                      <a:r>
                        <a:rPr lang="es-EC" sz="1600" dirty="0" smtClean="0">
                          <a:effectLst/>
                          <a:latin typeface="Arial" panose="020B0604020202020204" pitchFamily="34" charset="0"/>
                          <a:cs typeface="Arial" panose="020B0604020202020204" pitchFamily="34" charset="0"/>
                        </a:rPr>
                        <a:t>AND 3 CAPACITORS </a:t>
                      </a:r>
                      <a:endParaRPr lang="es-EC" sz="1600" dirty="0">
                        <a:effectLst/>
                        <a:latin typeface="Arial" panose="020B060402020202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es-EC" sz="1600" dirty="0">
                          <a:effectLst/>
                        </a:rPr>
                        <a:t>$ </a:t>
                      </a:r>
                      <a:r>
                        <a:rPr lang="es-EC" sz="1600" dirty="0" smtClean="0">
                          <a:effectLst/>
                        </a:rPr>
                        <a:t>0.30</a:t>
                      </a:r>
                      <a:endParaRPr lang="es-EC"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70840">
                <a:tc>
                  <a:txBody>
                    <a:bodyPr/>
                    <a:lstStyle/>
                    <a:p>
                      <a:pPr algn="l"/>
                      <a:r>
                        <a:rPr lang="es-EC" sz="1600" dirty="0">
                          <a:effectLst/>
                          <a:latin typeface="Arial" panose="020B0604020202020204" pitchFamily="34" charset="0"/>
                          <a:cs typeface="Arial" panose="020B0604020202020204" pitchFamily="34" charset="0"/>
                        </a:rPr>
                        <a:t>MICROPROCESSOR ATMEGA 328 </a:t>
                      </a:r>
                    </a:p>
                  </a:txBody>
                  <a:tcPr marL="68580" marR="68580" marT="0" marB="0"/>
                </a:tc>
                <a:tc>
                  <a:txBody>
                    <a:bodyPr/>
                    <a:lstStyle/>
                    <a:p>
                      <a:pPr algn="ctr">
                        <a:lnSpc>
                          <a:spcPct val="107000"/>
                        </a:lnSpc>
                        <a:spcAft>
                          <a:spcPts val="0"/>
                        </a:spcAft>
                      </a:pPr>
                      <a:r>
                        <a:rPr lang="es-EC" sz="1600" dirty="0">
                          <a:effectLst/>
                        </a:rPr>
                        <a:t>$ 6.50</a:t>
                      </a:r>
                      <a:endParaRPr lang="es-EC"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70840">
                <a:tc>
                  <a:txBody>
                    <a:bodyPr/>
                    <a:lstStyle/>
                    <a:p>
                      <a:pPr algn="l"/>
                      <a:r>
                        <a:rPr lang="es-EC" sz="1600" dirty="0">
                          <a:effectLst/>
                          <a:latin typeface="Arial" panose="020B0604020202020204" pitchFamily="34" charset="0"/>
                          <a:cs typeface="Arial" panose="020B0604020202020204" pitchFamily="34" charset="0"/>
                        </a:rPr>
                        <a:t>CRYSTAL 8MHZ </a:t>
                      </a:r>
                    </a:p>
                  </a:txBody>
                  <a:tcPr marL="68580" marR="68580" marT="0" marB="0"/>
                </a:tc>
                <a:tc>
                  <a:txBody>
                    <a:bodyPr/>
                    <a:lstStyle/>
                    <a:p>
                      <a:pPr algn="ctr">
                        <a:lnSpc>
                          <a:spcPct val="107000"/>
                        </a:lnSpc>
                        <a:spcAft>
                          <a:spcPts val="0"/>
                        </a:spcAft>
                      </a:pPr>
                      <a:r>
                        <a:rPr lang="es-EC" sz="1600" dirty="0">
                          <a:effectLst/>
                        </a:rPr>
                        <a:t>$ 1.25</a:t>
                      </a:r>
                      <a:endParaRPr lang="es-EC"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70840">
                <a:tc>
                  <a:txBody>
                    <a:bodyPr/>
                    <a:lstStyle/>
                    <a:p>
                      <a:pPr algn="l"/>
                      <a:r>
                        <a:rPr lang="es-EC" sz="1600" dirty="0">
                          <a:effectLst/>
                          <a:latin typeface="Arial" panose="020B0604020202020204" pitchFamily="34" charset="0"/>
                          <a:cs typeface="Arial" panose="020B0604020202020204" pitchFamily="34" charset="0"/>
                        </a:rPr>
                        <a:t>BLUETOOTH</a:t>
                      </a:r>
                    </a:p>
                  </a:txBody>
                  <a:tcPr marL="68580" marR="68580" marT="0" marB="0"/>
                </a:tc>
                <a:tc>
                  <a:txBody>
                    <a:bodyPr/>
                    <a:lstStyle/>
                    <a:p>
                      <a:pPr algn="ctr">
                        <a:lnSpc>
                          <a:spcPct val="107000"/>
                        </a:lnSpc>
                        <a:spcAft>
                          <a:spcPts val="0"/>
                        </a:spcAft>
                      </a:pPr>
                      <a:r>
                        <a:rPr lang="es-EC" sz="1600" dirty="0">
                          <a:effectLst/>
                        </a:rPr>
                        <a:t>$ 7.00</a:t>
                      </a:r>
                      <a:endParaRPr lang="es-EC"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70840">
                <a:tc>
                  <a:txBody>
                    <a:bodyPr/>
                    <a:lstStyle/>
                    <a:p>
                      <a:pPr algn="l"/>
                      <a:r>
                        <a:rPr lang="es-EC" sz="1600" dirty="0">
                          <a:effectLst/>
                          <a:latin typeface="Arial" panose="020B0604020202020204" pitchFamily="34" charset="0"/>
                          <a:cs typeface="Arial" panose="020B0604020202020204" pitchFamily="34" charset="0"/>
                        </a:rPr>
                        <a:t>9V GREENCELL BATTERY </a:t>
                      </a:r>
                    </a:p>
                  </a:txBody>
                  <a:tcPr marL="68580" marR="68580" marT="0" marB="0"/>
                </a:tc>
                <a:tc>
                  <a:txBody>
                    <a:bodyPr/>
                    <a:lstStyle/>
                    <a:p>
                      <a:pPr algn="ctr">
                        <a:lnSpc>
                          <a:spcPct val="107000"/>
                        </a:lnSpc>
                        <a:spcAft>
                          <a:spcPts val="0"/>
                        </a:spcAft>
                      </a:pPr>
                      <a:r>
                        <a:rPr lang="es-EC" sz="1600" dirty="0">
                          <a:effectLst/>
                        </a:rPr>
                        <a:t>$ 3.50</a:t>
                      </a:r>
                      <a:endParaRPr lang="es-EC"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70840">
                <a:tc>
                  <a:txBody>
                    <a:bodyPr/>
                    <a:lstStyle/>
                    <a:p>
                      <a:pPr algn="l"/>
                      <a:r>
                        <a:rPr lang="es-EC" sz="1600" dirty="0">
                          <a:effectLst/>
                          <a:latin typeface="Arial" panose="020B0604020202020204" pitchFamily="34" charset="0"/>
                          <a:cs typeface="Arial" panose="020B0604020202020204" pitchFamily="34" charset="0"/>
                        </a:rPr>
                        <a:t>VOLTAGE REGULATOR 7805 </a:t>
                      </a:r>
                    </a:p>
                  </a:txBody>
                  <a:tcPr marL="68580" marR="68580" marT="0" marB="0"/>
                </a:tc>
                <a:tc>
                  <a:txBody>
                    <a:bodyPr/>
                    <a:lstStyle/>
                    <a:p>
                      <a:pPr algn="ctr">
                        <a:lnSpc>
                          <a:spcPct val="107000"/>
                        </a:lnSpc>
                        <a:spcAft>
                          <a:spcPts val="0"/>
                        </a:spcAft>
                      </a:pPr>
                      <a:r>
                        <a:rPr lang="es-EC" sz="1600" dirty="0">
                          <a:effectLst/>
                        </a:rPr>
                        <a:t>$ 1.60</a:t>
                      </a:r>
                      <a:endParaRPr lang="es-EC"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70840">
                <a:tc>
                  <a:txBody>
                    <a:bodyPr/>
                    <a:lstStyle/>
                    <a:p>
                      <a:pPr algn="l"/>
                      <a:r>
                        <a:rPr lang="es-EC" sz="1600" dirty="0">
                          <a:effectLst/>
                          <a:latin typeface="Arial" panose="020B0604020202020204" pitchFamily="34" charset="0"/>
                          <a:cs typeface="Arial" panose="020B0604020202020204" pitchFamily="34" charset="0"/>
                        </a:rPr>
                        <a:t>SOFTWARE ACAT</a:t>
                      </a:r>
                    </a:p>
                  </a:txBody>
                  <a:tcPr marL="68580" marR="68580" marT="0" marB="0"/>
                </a:tc>
                <a:tc>
                  <a:txBody>
                    <a:bodyPr/>
                    <a:lstStyle/>
                    <a:p>
                      <a:pPr algn="ctr">
                        <a:lnSpc>
                          <a:spcPct val="107000"/>
                        </a:lnSpc>
                        <a:spcAft>
                          <a:spcPts val="0"/>
                        </a:spcAft>
                      </a:pPr>
                      <a:r>
                        <a:rPr lang="es-EC" sz="1600" dirty="0">
                          <a:effectLst/>
                        </a:rPr>
                        <a:t>$0.00</a:t>
                      </a:r>
                      <a:endParaRPr lang="es-EC"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32598">
                <a:tc>
                  <a:txBody>
                    <a:bodyPr/>
                    <a:lstStyle/>
                    <a:p>
                      <a:pPr algn="l"/>
                      <a:r>
                        <a:rPr lang="es-EC" sz="1600" dirty="0" smtClean="0">
                          <a:effectLst/>
                          <a:latin typeface="Arial" panose="020B0604020202020204" pitchFamily="34" charset="0"/>
                          <a:cs typeface="Arial" panose="020B0604020202020204" pitchFamily="34" charset="0"/>
                        </a:rPr>
                        <a:t>UTP CABLE CATEGORY 5  </a:t>
                      </a:r>
                      <a:endParaRPr lang="es-EC" sz="1600" dirty="0">
                        <a:effectLst/>
                        <a:latin typeface="Arial" panose="020B060402020202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es-EC" sz="1600" dirty="0">
                          <a:effectLst/>
                        </a:rPr>
                        <a:t>$ 1.00</a:t>
                      </a:r>
                      <a:endParaRPr lang="es-EC"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70840">
                <a:tc>
                  <a:txBody>
                    <a:bodyPr/>
                    <a:lstStyle/>
                    <a:p>
                      <a:pPr algn="l">
                        <a:lnSpc>
                          <a:spcPct val="107000"/>
                        </a:lnSpc>
                        <a:spcAft>
                          <a:spcPts val="0"/>
                        </a:spcAft>
                      </a:pPr>
                      <a:r>
                        <a:rPr lang="es-EC" sz="1600" dirty="0" smtClean="0">
                          <a:latin typeface="Arial" panose="020B0604020202020204" pitchFamily="34" charset="0"/>
                          <a:cs typeface="Arial" panose="020B0604020202020204" pitchFamily="34" charset="0"/>
                        </a:rPr>
                        <a:t>ENGINEERING WORK</a:t>
                      </a:r>
                      <a:endParaRPr lang="es-EC"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es-EC" sz="1400" dirty="0" smtClean="0">
                          <a:effectLst/>
                          <a:latin typeface="Calibri" panose="020F0502020204030204" pitchFamily="34" charset="0"/>
                          <a:ea typeface="Calibri" panose="020F0502020204030204" pitchFamily="34" charset="0"/>
                          <a:cs typeface="Times New Roman" panose="02020603050405020304" pitchFamily="18" charset="0"/>
                        </a:rPr>
                        <a:t>$20.00</a:t>
                      </a:r>
                      <a:endParaRPr lang="es-EC"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70840">
                <a:tc>
                  <a:txBody>
                    <a:bodyPr/>
                    <a:lstStyle/>
                    <a:p>
                      <a:pPr algn="l">
                        <a:lnSpc>
                          <a:spcPct val="107000"/>
                        </a:lnSpc>
                        <a:spcAft>
                          <a:spcPts val="0"/>
                        </a:spcAft>
                      </a:pPr>
                      <a:r>
                        <a:rPr lang="es-EC" sz="1600" dirty="0" smtClean="0">
                          <a:effectLst/>
                          <a:latin typeface="Arial" panose="020B0604020202020204" pitchFamily="34" charset="0"/>
                          <a:ea typeface="Calibri" panose="020F0502020204030204" pitchFamily="34" charset="0"/>
                          <a:cs typeface="Arial" panose="020B0604020202020204" pitchFamily="34" charset="0"/>
                        </a:rPr>
                        <a:t>CASE</a:t>
                      </a:r>
                      <a:endParaRPr lang="es-EC"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es-EC" sz="1400" dirty="0" smtClean="0">
                          <a:effectLst/>
                          <a:latin typeface="Calibri" panose="020F0502020204030204" pitchFamily="34" charset="0"/>
                          <a:ea typeface="Calibri" panose="020F0502020204030204" pitchFamily="34" charset="0"/>
                          <a:cs typeface="Times New Roman" panose="02020603050405020304" pitchFamily="18" charset="0"/>
                        </a:rPr>
                        <a:t>$10.00</a:t>
                      </a:r>
                      <a:endParaRPr lang="es-EC"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70840">
                <a:tc>
                  <a:txBody>
                    <a:bodyPr/>
                    <a:lstStyle/>
                    <a:p>
                      <a:pPr algn="ctr"/>
                      <a:r>
                        <a:rPr lang="es-EC" sz="1400" b="1" dirty="0" smtClean="0">
                          <a:effectLst/>
                          <a:latin typeface="Calibri" panose="020F0502020204030204" pitchFamily="34" charset="0"/>
                          <a:cs typeface="Times New Roman" panose="02020603050405020304" pitchFamily="18" charset="0"/>
                        </a:rPr>
                        <a:t>TOTAL</a:t>
                      </a:r>
                      <a:r>
                        <a:rPr lang="es-EC" sz="1400" b="1" baseline="0" dirty="0" smtClean="0">
                          <a:effectLst/>
                          <a:latin typeface="Calibri" panose="020F0502020204030204" pitchFamily="34" charset="0"/>
                          <a:cs typeface="Times New Roman" panose="02020603050405020304" pitchFamily="18" charset="0"/>
                        </a:rPr>
                        <a:t> </a:t>
                      </a:r>
                      <a:endParaRPr lang="es-EC" sz="1400" b="1" dirty="0">
                        <a:effectLst/>
                        <a:latin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457200" rtl="0" eaLnBrk="1" fontAlgn="auto" latinLnBrk="0" hangingPunct="1">
                        <a:lnSpc>
                          <a:spcPct val="107000"/>
                        </a:lnSpc>
                        <a:spcBef>
                          <a:spcPts val="0"/>
                        </a:spcBef>
                        <a:spcAft>
                          <a:spcPts val="0"/>
                        </a:spcAft>
                        <a:buClrTx/>
                        <a:buSzTx/>
                        <a:buFontTx/>
                        <a:buNone/>
                        <a:tabLst/>
                        <a:defRPr/>
                      </a:pPr>
                      <a:r>
                        <a:rPr lang="es-EC" sz="1400" b="1" dirty="0" smtClean="0">
                          <a:effectLst/>
                        </a:rPr>
                        <a:t>$51.65</a:t>
                      </a:r>
                      <a:endParaRPr lang="es-EC" sz="1200" b="1" dirty="0" smtClean="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endParaRPr lang="es-EC"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1671009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61861" y="186228"/>
            <a:ext cx="8911687" cy="1280890"/>
          </a:xfrm>
        </p:spPr>
        <p:txBody>
          <a:bodyPr/>
          <a:lstStyle/>
          <a:p>
            <a:r>
              <a:rPr lang="es-EC" b="1" dirty="0" err="1">
                <a:solidFill>
                  <a:srgbClr val="92D050"/>
                </a:solidFill>
                <a:latin typeface="Algerian" panose="04020705040A02060702" pitchFamily="82" charset="0"/>
              </a:rPr>
              <a:t>Comparison</a:t>
            </a:r>
            <a:r>
              <a:rPr lang="es-EC" b="1" dirty="0">
                <a:solidFill>
                  <a:srgbClr val="92D050"/>
                </a:solidFill>
                <a:latin typeface="Algerian" panose="04020705040A02060702" pitchFamily="82" charset="0"/>
              </a:rPr>
              <a:t> </a:t>
            </a:r>
            <a:r>
              <a:rPr lang="es-EC" b="1" dirty="0" err="1">
                <a:solidFill>
                  <a:srgbClr val="92D050"/>
                </a:solidFill>
                <a:latin typeface="Algerian" panose="04020705040A02060702" pitchFamily="82" charset="0"/>
              </a:rPr>
              <a:t>with</a:t>
            </a:r>
            <a:r>
              <a:rPr lang="es-EC" b="1" dirty="0">
                <a:solidFill>
                  <a:srgbClr val="92D050"/>
                </a:solidFill>
                <a:latin typeface="Algerian" panose="04020705040A02060702" pitchFamily="82" charset="0"/>
              </a:rPr>
              <a:t> </a:t>
            </a:r>
            <a:r>
              <a:rPr lang="es-EC" b="1" dirty="0" err="1">
                <a:solidFill>
                  <a:srgbClr val="92D050"/>
                </a:solidFill>
                <a:latin typeface="Algerian" panose="04020705040A02060702" pitchFamily="82" charset="0"/>
              </a:rPr>
              <a:t>other</a:t>
            </a:r>
            <a:r>
              <a:rPr lang="es-EC" b="1" dirty="0">
                <a:solidFill>
                  <a:srgbClr val="92D050"/>
                </a:solidFill>
                <a:latin typeface="Algerian" panose="04020705040A02060702" pitchFamily="82" charset="0"/>
              </a:rPr>
              <a:t> similar </a:t>
            </a:r>
            <a:r>
              <a:rPr lang="es-EC" b="1" dirty="0" err="1">
                <a:solidFill>
                  <a:srgbClr val="92D050"/>
                </a:solidFill>
                <a:latin typeface="Algerian" panose="04020705040A02060702" pitchFamily="82" charset="0"/>
              </a:rPr>
              <a:t>projects</a:t>
            </a:r>
            <a:endParaRPr lang="es-EC" dirty="0"/>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val="2411295032"/>
              </p:ext>
            </p:extLst>
          </p:nvPr>
        </p:nvGraphicFramePr>
        <p:xfrm>
          <a:off x="2589212" y="6118002"/>
          <a:ext cx="6375040" cy="370840"/>
        </p:xfrm>
        <a:graphic>
          <a:graphicData uri="http://schemas.openxmlformats.org/drawingml/2006/table">
            <a:tbl>
              <a:tblPr firstRow="1" bandRow="1">
                <a:tableStyleId>{5C22544A-7EE6-4342-B048-85BDC9FD1C3A}</a:tableStyleId>
              </a:tblPr>
              <a:tblGrid>
                <a:gridCol w="1665288"/>
                <a:gridCol w="965200"/>
                <a:gridCol w="1231900"/>
                <a:gridCol w="1237644"/>
                <a:gridCol w="1275008"/>
              </a:tblGrid>
              <a:tr h="370840">
                <a:tc>
                  <a:txBody>
                    <a:bodyPr/>
                    <a:lstStyle/>
                    <a:p>
                      <a:r>
                        <a:rPr lang="es-EC" dirty="0" smtClean="0">
                          <a:latin typeface="Arial" panose="020B0604020202020204" pitchFamily="34" charset="0"/>
                          <a:cs typeface="Arial" panose="020B0604020202020204" pitchFamily="34" charset="0"/>
                        </a:rPr>
                        <a:t>PRICE</a:t>
                      </a:r>
                      <a:endParaRPr lang="es-EC" dirty="0">
                        <a:latin typeface="Arial" panose="020B0604020202020204" pitchFamily="34" charset="0"/>
                        <a:cs typeface="Arial" panose="020B0604020202020204" pitchFamily="34" charset="0"/>
                      </a:endParaRPr>
                    </a:p>
                  </a:txBody>
                  <a:tcPr/>
                </a:tc>
                <a:tc>
                  <a:txBody>
                    <a:bodyPr/>
                    <a:lstStyle/>
                    <a:p>
                      <a:r>
                        <a:rPr lang="es-EC" dirty="0" smtClean="0"/>
                        <a:t>$65</a:t>
                      </a:r>
                      <a:endParaRPr lang="es-EC" dirty="0"/>
                    </a:p>
                  </a:txBody>
                  <a:tcPr/>
                </a:tc>
                <a:tc>
                  <a:txBody>
                    <a:bodyPr/>
                    <a:lstStyle/>
                    <a:p>
                      <a:r>
                        <a:rPr lang="es-EC" dirty="0" smtClean="0"/>
                        <a:t>$185</a:t>
                      </a:r>
                      <a:endParaRPr lang="es-EC" dirty="0"/>
                    </a:p>
                  </a:txBody>
                  <a:tcPr/>
                </a:tc>
                <a:tc>
                  <a:txBody>
                    <a:bodyPr/>
                    <a:lstStyle/>
                    <a:p>
                      <a:r>
                        <a:rPr lang="es-EC" dirty="0" smtClean="0"/>
                        <a:t>$725</a:t>
                      </a:r>
                      <a:endParaRPr lang="es-EC" dirty="0"/>
                    </a:p>
                  </a:txBody>
                  <a:tcPr/>
                </a:tc>
                <a:tc>
                  <a:txBody>
                    <a:bodyPr/>
                    <a:lstStyle/>
                    <a:p>
                      <a:r>
                        <a:rPr lang="es-EC" dirty="0" smtClean="0"/>
                        <a:t>$51.65</a:t>
                      </a:r>
                      <a:endParaRPr lang="es-EC" dirty="0"/>
                    </a:p>
                  </a:txBody>
                  <a:tcPr/>
                </a:tc>
              </a:tr>
            </a:tbl>
          </a:graphicData>
        </a:graphic>
      </p:graphicFrame>
      <p:pic>
        <p:nvPicPr>
          <p:cNvPr id="9" name="Imagen 8"/>
          <p:cNvPicPr>
            <a:picLocks noChangeAspect="1"/>
          </p:cNvPicPr>
          <p:nvPr/>
        </p:nvPicPr>
        <p:blipFill rotWithShape="1">
          <a:blip r:embed="rId2"/>
          <a:srcRect l="27399" t="25308" r="26376" b="12720"/>
          <a:stretch/>
        </p:blipFill>
        <p:spPr>
          <a:xfrm>
            <a:off x="2589212" y="1312832"/>
            <a:ext cx="6375042" cy="4805170"/>
          </a:xfrm>
          <a:prstGeom prst="rect">
            <a:avLst/>
          </a:prstGeom>
        </p:spPr>
      </p:pic>
      <p:sp>
        <p:nvSpPr>
          <p:cNvPr id="3" name="Rectángulo 2"/>
          <p:cNvSpPr/>
          <p:nvPr/>
        </p:nvSpPr>
        <p:spPr>
          <a:xfrm>
            <a:off x="7924800" y="5863282"/>
            <a:ext cx="533400" cy="1438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Tree>
    <p:extLst>
      <p:ext uri="{BB962C8B-B14F-4D97-AF65-F5344CB8AC3E}">
        <p14:creationId xmlns:p14="http://schemas.microsoft.com/office/powerpoint/2010/main" val="18157805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4435" y="517951"/>
            <a:ext cx="8911687" cy="1280890"/>
          </a:xfrm>
        </p:spPr>
        <p:txBody>
          <a:bodyPr/>
          <a:lstStyle/>
          <a:p>
            <a:r>
              <a:rPr lang="es-EC" b="1" dirty="0" err="1" smtClean="0">
                <a:solidFill>
                  <a:srgbClr val="92D050"/>
                </a:solidFill>
                <a:latin typeface="Algerian" panose="04020705040A02060702" pitchFamily="82" charset="0"/>
              </a:rPr>
              <a:t>NormativE</a:t>
            </a:r>
            <a:r>
              <a:rPr lang="es-EC" b="1" dirty="0" smtClean="0">
                <a:solidFill>
                  <a:srgbClr val="92D050"/>
                </a:solidFill>
                <a:latin typeface="Algerian" panose="04020705040A02060702" pitchFamily="82" charset="0"/>
              </a:rPr>
              <a:t>  : ARCSA</a:t>
            </a:r>
            <a:r>
              <a:rPr lang="es-EC" dirty="0"/>
              <a:t/>
            </a:r>
            <a:br>
              <a:rPr lang="es-EC" dirty="0"/>
            </a:br>
            <a:endParaRPr lang="es-EC" dirty="0"/>
          </a:p>
        </p:txBody>
      </p:sp>
      <p:pic>
        <p:nvPicPr>
          <p:cNvPr id="4" name="Marcador de contenido 3"/>
          <p:cNvPicPr>
            <a:picLocks/>
          </p:cNvPicPr>
          <p:nvPr/>
        </p:nvPicPr>
        <p:blipFill rotWithShape="1">
          <a:blip r:embed="rId2">
            <a:extLst>
              <a:ext uri="{28A0092B-C50C-407E-A947-70E740481C1C}">
                <a14:useLocalDpi xmlns:a14="http://schemas.microsoft.com/office/drawing/2010/main" val="0"/>
              </a:ext>
            </a:extLst>
          </a:blip>
          <a:srcRect l="27936" t="25083" r="43864" b="65417"/>
          <a:stretch/>
        </p:blipFill>
        <p:spPr bwMode="auto">
          <a:xfrm>
            <a:off x="2855506" y="3863662"/>
            <a:ext cx="5438487" cy="1837262"/>
          </a:xfrm>
          <a:prstGeom prst="rect">
            <a:avLst/>
          </a:prstGeom>
          <a:ln>
            <a:noFill/>
          </a:ln>
          <a:extLst>
            <a:ext uri="{53640926-AAD7-44D8-BBD7-CCE9431645EC}">
              <a14:shadowObscured xmlns:a14="http://schemas.microsoft.com/office/drawing/2010/main"/>
            </a:ext>
          </a:extLst>
        </p:spPr>
      </p:pic>
      <p:sp>
        <p:nvSpPr>
          <p:cNvPr id="5" name="Rectangle 1"/>
          <p:cNvSpPr>
            <a:spLocks noGrp="1" noChangeArrowheads="1"/>
          </p:cNvSpPr>
          <p:nvPr>
            <p:ph idx="1"/>
          </p:nvPr>
        </p:nvSpPr>
        <p:spPr bwMode="auto">
          <a:xfrm>
            <a:off x="1445116" y="1552621"/>
            <a:ext cx="9849655" cy="12464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EC" b="1" i="0" u="none" strike="noStrike" cap="none" normalizeH="0" baseline="0" dirty="0" smtClean="0">
                <a:ln>
                  <a:noFill/>
                </a:ln>
                <a:solidFill>
                  <a:srgbClr val="212121"/>
                </a:solidFill>
                <a:effectLst/>
                <a:latin typeface="Arial" panose="020B0604020202020204" pitchFamily="34" charset="0"/>
                <a:ea typeface="Times New Roman" panose="02020603050405020304" pitchFamily="18" charset="0"/>
                <a:cs typeface="Arial" panose="020B0604020202020204" pitchFamily="34" charset="0"/>
              </a:rPr>
              <a:t>The medical devices for human use, for their manufacture, import, export, storage, distribution, sale and sale must necessarily have the respective sanitary registration in force, granted by the National Agency for Regulation, Control and Sanitary Surveillance - ARCSA</a:t>
            </a:r>
            <a:r>
              <a:rPr kumimoji="0" lang="es-EC" altLang="es-EC" sz="24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endParaRPr kumimoji="0" lang="es-EC" altLang="es-EC" sz="40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02211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C" b="1" dirty="0" err="1" smtClean="0">
                <a:solidFill>
                  <a:srgbClr val="92D050"/>
                </a:solidFill>
                <a:latin typeface="Algerian" panose="04020705040A02060702" pitchFamily="82" charset="0"/>
              </a:rPr>
              <a:t>NormativE</a:t>
            </a:r>
            <a:r>
              <a:rPr lang="es-EC" b="1" dirty="0" smtClean="0">
                <a:solidFill>
                  <a:srgbClr val="92D050"/>
                </a:solidFill>
                <a:latin typeface="Algerian" panose="04020705040A02060702" pitchFamily="82" charset="0"/>
              </a:rPr>
              <a:t>  </a:t>
            </a:r>
            <a:r>
              <a:rPr lang="es-EC" b="1" dirty="0">
                <a:solidFill>
                  <a:srgbClr val="92D050"/>
                </a:solidFill>
                <a:latin typeface="Algerian" panose="04020705040A02060702" pitchFamily="82" charset="0"/>
              </a:rPr>
              <a:t>: </a:t>
            </a:r>
            <a:r>
              <a:rPr lang="es-EC" b="1" dirty="0" smtClean="0">
                <a:solidFill>
                  <a:srgbClr val="92D050"/>
                </a:solidFill>
                <a:latin typeface="Algerian" panose="04020705040A02060702" pitchFamily="82" charset="0"/>
              </a:rPr>
              <a:t>ARCSA CAP </a:t>
            </a:r>
            <a:r>
              <a:rPr lang="es-EC" b="1" dirty="0">
                <a:solidFill>
                  <a:srgbClr val="92D050"/>
                </a:solidFill>
                <a:latin typeface="Algerian" panose="04020705040A02060702" pitchFamily="82" charset="0"/>
              </a:rPr>
              <a:t>IV </a:t>
            </a:r>
            <a:r>
              <a:rPr lang="es-EC" b="1" dirty="0" smtClean="0">
                <a:solidFill>
                  <a:srgbClr val="92D050"/>
                </a:solidFill>
                <a:latin typeface="Algerian" panose="04020705040A02060702" pitchFamily="82" charset="0"/>
              </a:rPr>
              <a:t> OBTEINING THE HEALTH REGISTER</a:t>
            </a:r>
            <a:r>
              <a:rPr lang="es-EC" dirty="0"/>
              <a:t/>
            </a:r>
            <a:br>
              <a:rPr lang="es-EC" dirty="0"/>
            </a:br>
            <a:endParaRPr lang="es-EC" dirty="0"/>
          </a:p>
        </p:txBody>
      </p:sp>
      <p:sp>
        <p:nvSpPr>
          <p:cNvPr id="3" name="Marcador de contenido 2"/>
          <p:cNvSpPr>
            <a:spLocks noGrp="1"/>
          </p:cNvSpPr>
          <p:nvPr>
            <p:ph idx="1"/>
          </p:nvPr>
        </p:nvSpPr>
        <p:spPr>
          <a:xfrm>
            <a:off x="1996783" y="2133600"/>
            <a:ext cx="8915400" cy="4724400"/>
          </a:xfrm>
        </p:spPr>
        <p:txBody>
          <a:bodyPr>
            <a:normAutofit/>
          </a:bodyPr>
          <a:lstStyle/>
          <a:p>
            <a:pPr marL="914400" lvl="2" indent="0">
              <a:buNone/>
            </a:pPr>
            <a:r>
              <a:rPr lang="es-EC" sz="2400" b="1" u="sng" dirty="0" smtClean="0">
                <a:latin typeface="Broadway" panose="04040905080B02020502" pitchFamily="82" charset="0"/>
              </a:rPr>
              <a:t>REQUIREMENTS FOR DEMONSTRATING : </a:t>
            </a:r>
          </a:p>
          <a:p>
            <a:pPr marL="914400" lvl="2" indent="0">
              <a:buNone/>
            </a:pPr>
            <a:endParaRPr lang="es-EC" sz="1800" dirty="0"/>
          </a:p>
          <a:p>
            <a:pPr lvl="2">
              <a:buFont typeface="Wingdings" panose="05000000000000000000" pitchFamily="2" charset="2"/>
              <a:buChar char="ü"/>
            </a:pPr>
            <a:r>
              <a:rPr lang="es-EC" sz="1800" dirty="0" smtClean="0"/>
              <a:t>		</a:t>
            </a:r>
            <a:r>
              <a:rPr lang="es-EC" sz="1800" b="1" dirty="0" smtClean="0">
                <a:latin typeface="Arial" panose="020B0604020202020204" pitchFamily="34" charset="0"/>
                <a:cs typeface="Arial" panose="020B0604020202020204" pitchFamily="34" charset="0"/>
              </a:rPr>
              <a:t>SAFETY OF THE FINISHED PRODUCT </a:t>
            </a:r>
          </a:p>
          <a:p>
            <a:pPr lvl="2">
              <a:buFont typeface="Wingdings" panose="05000000000000000000" pitchFamily="2" charset="2"/>
              <a:buChar char="ü"/>
            </a:pPr>
            <a:r>
              <a:rPr lang="es-EC" sz="1800" b="1" dirty="0" smtClean="0">
                <a:latin typeface="Arial" panose="020B0604020202020204" pitchFamily="34" charset="0"/>
                <a:cs typeface="Arial" panose="020B0604020202020204" pitchFamily="34" charset="0"/>
              </a:rPr>
              <a:t>		EFECTIVENESS OF THE FINISHED PRODUCT </a:t>
            </a:r>
          </a:p>
          <a:p>
            <a:pPr lvl="2">
              <a:buFont typeface="Wingdings" panose="05000000000000000000" pitchFamily="2" charset="2"/>
              <a:buChar char="ü"/>
            </a:pPr>
            <a:r>
              <a:rPr lang="es-EC" sz="1800" b="1" dirty="0" smtClean="0">
                <a:latin typeface="Arial" panose="020B0604020202020204" pitchFamily="34" charset="0"/>
                <a:cs typeface="Arial" panose="020B0604020202020204" pitchFamily="34" charset="0"/>
              </a:rPr>
              <a:t>		QUALITY OF THE FINISHED PRODUCT </a:t>
            </a:r>
          </a:p>
        </p:txBody>
      </p:sp>
      <p:pic>
        <p:nvPicPr>
          <p:cNvPr id="4" name="Imagen 3" descr="Resultado de imagen para ARCSA"/>
          <p:cNvPicPr/>
          <p:nvPr/>
        </p:nvPicPr>
        <p:blipFill>
          <a:blip r:embed="rId2">
            <a:extLst>
              <a:ext uri="{28A0092B-C50C-407E-A947-70E740481C1C}">
                <a14:useLocalDpi xmlns:a14="http://schemas.microsoft.com/office/drawing/2010/main" val="0"/>
              </a:ext>
            </a:extLst>
          </a:blip>
          <a:srcRect/>
          <a:stretch>
            <a:fillRect/>
          </a:stretch>
        </p:blipFill>
        <p:spPr bwMode="auto">
          <a:xfrm>
            <a:off x="4323223" y="4250028"/>
            <a:ext cx="3738952" cy="2287288"/>
          </a:xfrm>
          <a:prstGeom prst="rect">
            <a:avLst/>
          </a:prstGeom>
          <a:noFill/>
          <a:ln>
            <a:noFill/>
          </a:ln>
        </p:spPr>
      </p:pic>
    </p:spTree>
    <p:extLst>
      <p:ext uri="{BB962C8B-B14F-4D97-AF65-F5344CB8AC3E}">
        <p14:creationId xmlns:p14="http://schemas.microsoft.com/office/powerpoint/2010/main" val="36573551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33071" y="572595"/>
            <a:ext cx="8911687" cy="1280890"/>
          </a:xfrm>
        </p:spPr>
        <p:txBody>
          <a:bodyPr/>
          <a:lstStyle/>
          <a:p>
            <a:r>
              <a:rPr lang="es-EC" b="1" dirty="0" err="1">
                <a:solidFill>
                  <a:srgbClr val="92D050"/>
                </a:solidFill>
                <a:latin typeface="Algerian" panose="04020705040A02060702" pitchFamily="82" charset="0"/>
              </a:rPr>
              <a:t>NormativE</a:t>
            </a:r>
            <a:r>
              <a:rPr lang="es-EC" b="1" dirty="0">
                <a:solidFill>
                  <a:srgbClr val="92D050"/>
                </a:solidFill>
                <a:latin typeface="Algerian" panose="04020705040A02060702" pitchFamily="82" charset="0"/>
              </a:rPr>
              <a:t>  : ARCSA CAP IV  OBTEINING THE HEALTH REGISTER</a:t>
            </a:r>
            <a:endParaRPr lang="es-EC" dirty="0"/>
          </a:p>
        </p:txBody>
      </p:sp>
      <p:sp>
        <p:nvSpPr>
          <p:cNvPr id="3" name="Marcador de contenido 2"/>
          <p:cNvSpPr>
            <a:spLocks noGrp="1"/>
          </p:cNvSpPr>
          <p:nvPr>
            <p:ph idx="1"/>
          </p:nvPr>
        </p:nvSpPr>
        <p:spPr>
          <a:xfrm>
            <a:off x="3172473" y="3820731"/>
            <a:ext cx="8915400" cy="3777622"/>
          </a:xfrm>
        </p:spPr>
        <p:txBody>
          <a:bodyPr/>
          <a:lstStyle/>
          <a:p>
            <a:pPr>
              <a:buFont typeface="Wingdings" panose="05000000000000000000" pitchFamily="2" charset="2"/>
              <a:buChar char="v"/>
            </a:pPr>
            <a:r>
              <a:rPr lang="en-US" b="1" dirty="0" smtClean="0">
                <a:latin typeface="Arial" panose="020B0604020202020204" pitchFamily="34" charset="0"/>
                <a:cs typeface="Arial" panose="020B0604020202020204" pitchFamily="34" charset="0"/>
              </a:rPr>
              <a:t>Description </a:t>
            </a:r>
            <a:r>
              <a:rPr lang="en-US" b="1" dirty="0">
                <a:latin typeface="Arial" panose="020B0604020202020204" pitchFamily="34" charset="0"/>
                <a:cs typeface="Arial" panose="020B0604020202020204" pitchFamily="34" charset="0"/>
              </a:rPr>
              <a:t>of the functional </a:t>
            </a:r>
            <a:r>
              <a:rPr lang="en-US" b="1" dirty="0" smtClean="0">
                <a:latin typeface="Arial" panose="020B0604020202020204" pitchFamily="34" charset="0"/>
                <a:cs typeface="Arial" panose="020B0604020202020204" pitchFamily="34" charset="0"/>
              </a:rPr>
              <a:t>components</a:t>
            </a:r>
          </a:p>
          <a:p>
            <a:pPr>
              <a:buFont typeface="Wingdings" panose="05000000000000000000" pitchFamily="2" charset="2"/>
              <a:buChar char="v"/>
            </a:pPr>
            <a:r>
              <a:rPr lang="en-US" b="1" dirty="0" smtClean="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P</a:t>
            </a:r>
            <a:r>
              <a:rPr lang="en-US" b="1" dirty="0" smtClean="0">
                <a:latin typeface="Arial" panose="020B0604020202020204" pitchFamily="34" charset="0"/>
                <a:cs typeface="Arial" panose="020B0604020202020204" pitchFamily="34" charset="0"/>
              </a:rPr>
              <a:t>arts </a:t>
            </a:r>
            <a:r>
              <a:rPr lang="en-US" b="1" dirty="0">
                <a:latin typeface="Arial" panose="020B0604020202020204" pitchFamily="34" charset="0"/>
                <a:cs typeface="Arial" panose="020B0604020202020204" pitchFamily="34" charset="0"/>
              </a:rPr>
              <a:t>and structure of the medical device for human use </a:t>
            </a:r>
            <a:endParaRPr lang="en-US" b="1" dirty="0" smtClean="0">
              <a:latin typeface="Arial" panose="020B0604020202020204" pitchFamily="34" charset="0"/>
              <a:cs typeface="Arial" panose="020B0604020202020204" pitchFamily="34" charset="0"/>
            </a:endParaRPr>
          </a:p>
          <a:p>
            <a:pPr>
              <a:buFont typeface="Wingdings" panose="05000000000000000000" pitchFamily="2" charset="2"/>
              <a:buChar char="v"/>
            </a:pPr>
            <a:r>
              <a:rPr lang="en-US" b="1" dirty="0" smtClean="0">
                <a:latin typeface="Arial" panose="020B0604020202020204" pitchFamily="34" charset="0"/>
                <a:cs typeface="Arial" panose="020B0604020202020204" pitchFamily="34" charset="0"/>
              </a:rPr>
              <a:t>Manufacturing </a:t>
            </a:r>
            <a:r>
              <a:rPr lang="en-US" b="1" dirty="0">
                <a:latin typeface="Arial" panose="020B0604020202020204" pitchFamily="34" charset="0"/>
                <a:cs typeface="Arial" panose="020B0604020202020204" pitchFamily="34" charset="0"/>
              </a:rPr>
              <a:t>process </a:t>
            </a:r>
            <a:r>
              <a:rPr lang="en-US" b="1" dirty="0" smtClean="0">
                <a:latin typeface="Arial" panose="020B0604020202020204" pitchFamily="34" charset="0"/>
                <a:cs typeface="Arial" panose="020B0604020202020204" pitchFamily="34" charset="0"/>
              </a:rPr>
              <a:t>information</a:t>
            </a:r>
          </a:p>
          <a:p>
            <a:pPr>
              <a:buFont typeface="Wingdings" panose="05000000000000000000" pitchFamily="2" charset="2"/>
              <a:buChar char="v"/>
            </a:pPr>
            <a:r>
              <a:rPr lang="en-US" b="1" dirty="0" smtClean="0">
                <a:latin typeface="Arial" panose="020B0604020202020204" pitchFamily="34" charset="0"/>
                <a:cs typeface="Arial" panose="020B0604020202020204" pitchFamily="34" charset="0"/>
              </a:rPr>
              <a:t>Information </a:t>
            </a:r>
            <a:r>
              <a:rPr lang="en-US" b="1" dirty="0">
                <a:latin typeface="Arial" panose="020B0604020202020204" pitchFamily="34" charset="0"/>
                <a:cs typeface="Arial" panose="020B0604020202020204" pitchFamily="34" charset="0"/>
              </a:rPr>
              <a:t>about the control of the finished product Certificate of quality analysis or declaration of conformity</a:t>
            </a:r>
            <a:endParaRPr lang="es-EC" b="1" dirty="0">
              <a:latin typeface="Arial" panose="020B0604020202020204" pitchFamily="34" charset="0"/>
              <a:cs typeface="Arial" panose="020B0604020202020204" pitchFamily="34" charset="0"/>
            </a:endParaRPr>
          </a:p>
        </p:txBody>
      </p:sp>
      <p:sp>
        <p:nvSpPr>
          <p:cNvPr id="4" name="Rectangle 1"/>
          <p:cNvSpPr>
            <a:spLocks noChangeArrowheads="1"/>
          </p:cNvSpPr>
          <p:nvPr/>
        </p:nvSpPr>
        <p:spPr bwMode="auto">
          <a:xfrm>
            <a:off x="1527698" y="2144991"/>
            <a:ext cx="7925311"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General </a:t>
            </a:r>
            <a:r>
              <a:rPr kumimoji="0" lang="es-EC" altLang="es-EC"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information</a:t>
            </a:r>
            <a:r>
              <a:rPr kumimoji="0" lang="es-EC" altLang="es-EC"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t>
            </a:r>
            <a:r>
              <a:rPr kumimoji="0" lang="es-EC" altLang="es-EC"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on</a:t>
            </a:r>
            <a:r>
              <a:rPr kumimoji="0" lang="es-EC" altLang="es-EC"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t>
            </a:r>
            <a:r>
              <a:rPr kumimoji="0" lang="es-EC" altLang="es-EC"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the</a:t>
            </a:r>
            <a:r>
              <a:rPr kumimoji="0" lang="es-EC" altLang="es-EC"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medical </a:t>
            </a:r>
            <a:r>
              <a:rPr kumimoji="0" lang="es-EC" altLang="es-EC"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device</a:t>
            </a:r>
            <a:r>
              <a:rPr kumimoji="0" lang="es-EC" altLang="es-EC"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t>
            </a:r>
            <a:r>
              <a:rPr kumimoji="0" lang="es-EC" altLang="es-EC"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for</a:t>
            </a:r>
            <a:r>
              <a:rPr kumimoji="0" lang="es-EC" altLang="es-EC"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human  use (</a:t>
            </a:r>
            <a:r>
              <a:rPr kumimoji="0" lang="es-EC" altLang="es-EC"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Trade</a:t>
            </a:r>
            <a:r>
              <a:rPr kumimoji="0" lang="es-EC" altLang="es-EC"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t>
            </a:r>
            <a:r>
              <a:rPr kumimoji="0" lang="es-EC" altLang="es-EC"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name</a:t>
            </a:r>
            <a:r>
              <a:rPr kumimoji="0" lang="es-EC" altLang="es-EC"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Description</a:t>
            </a:r>
            <a:r>
              <a:rPr kumimoji="0" lang="es-EC" altLang="es-EC"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of </a:t>
            </a:r>
            <a:r>
              <a:rPr kumimoji="0" lang="es-EC" altLang="es-EC"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the</a:t>
            </a:r>
            <a:r>
              <a:rPr kumimoji="0" lang="es-EC" altLang="es-EC"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t>
            </a:r>
            <a:r>
              <a:rPr kumimoji="0" lang="es-EC" altLang="es-EC"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indications</a:t>
            </a:r>
            <a:r>
              <a:rPr kumimoji="0" lang="es-EC" altLang="es-EC"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of use, </a:t>
            </a:r>
            <a:r>
              <a:rPr kumimoji="0" lang="es-EC" altLang="es-EC"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Commercial</a:t>
            </a:r>
            <a:r>
              <a:rPr kumimoji="0" lang="es-EC" altLang="es-EC"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t>
            </a:r>
            <a:r>
              <a:rPr kumimoji="0" lang="es-EC" altLang="es-EC"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presentation</a:t>
            </a:r>
            <a:r>
              <a:rPr kumimoji="0" lang="es-EC" altLang="es-EC"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t>
            </a:r>
            <a:r>
              <a:rPr kumimoji="0" lang="es-EC" altLang="es-EC"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Name</a:t>
            </a:r>
            <a:r>
              <a:rPr kumimoji="0" lang="es-EC" altLang="es-EC"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city</a:t>
            </a:r>
            <a:r>
              <a:rPr kumimoji="0" lang="es-EC" altLang="es-EC"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and country  of </a:t>
            </a:r>
            <a:r>
              <a:rPr kumimoji="0" lang="es-EC" altLang="es-EC"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manufacturer</a:t>
            </a:r>
            <a:r>
              <a:rPr kumimoji="0" lang="es-EC" altLang="es-EC"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(s), Date of </a:t>
            </a:r>
            <a:r>
              <a:rPr kumimoji="0" lang="es-EC" altLang="es-EC"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elaboration</a:t>
            </a:r>
            <a:r>
              <a:rPr kumimoji="0" lang="es-EC" altLang="es-EC"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t>
            </a:r>
            <a:r>
              <a:rPr kumimoji="0" lang="es-EC" altLang="es-EC"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Expiry</a:t>
            </a:r>
            <a:r>
              <a:rPr kumimoji="0" lang="es-EC" altLang="es-EC"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date,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List</a:t>
            </a:r>
            <a:r>
              <a:rPr kumimoji="0" lang="es-EC" altLang="es-EC"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of </a:t>
            </a:r>
            <a:r>
              <a:rPr kumimoji="0" lang="es-EC" altLang="es-EC"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accessories</a:t>
            </a:r>
            <a:r>
              <a:rPr kumimoji="0" lang="es-EC" altLang="es-EC"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a:t>
            </a:r>
            <a:r>
              <a:rPr kumimoji="0" lang="es-EC" altLang="es-EC" sz="16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endParaRPr kumimoji="0" lang="es-EC" altLang="es-EC" sz="28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pic>
        <p:nvPicPr>
          <p:cNvPr id="5" name="Imagen 4"/>
          <p:cNvPicPr/>
          <p:nvPr/>
        </p:nvPicPr>
        <p:blipFill rotWithShape="1">
          <a:blip r:embed="rId2"/>
          <a:srcRect l="52211" t="34511" r="31738" b="47919"/>
          <a:stretch/>
        </p:blipFill>
        <p:spPr bwMode="auto">
          <a:xfrm>
            <a:off x="302340" y="4018209"/>
            <a:ext cx="2870133" cy="18119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774258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650306" y="555670"/>
            <a:ext cx="8915400" cy="3777622"/>
          </a:xfrm>
        </p:spPr>
        <p:txBody>
          <a:bodyPr>
            <a:normAutofit/>
          </a:bodyPr>
          <a:lstStyle/>
          <a:p>
            <a:endParaRPr lang="es-EC" dirty="0" smtClean="0"/>
          </a:p>
          <a:p>
            <a:pPr marL="0" indent="0">
              <a:buNone/>
            </a:pPr>
            <a:endParaRPr lang="es-EC" dirty="0"/>
          </a:p>
          <a:p>
            <a:pPr algn="just"/>
            <a:r>
              <a:rPr lang="en-US" sz="2200" dirty="0">
                <a:latin typeface="Broadway" panose="04040905080B02020502" pitchFamily="82" charset="0"/>
              </a:rPr>
              <a:t> </a:t>
            </a:r>
            <a:r>
              <a:rPr lang="en-US" sz="2200" b="1" dirty="0">
                <a:latin typeface="Arial" panose="020B0604020202020204" pitchFamily="34" charset="0"/>
                <a:cs typeface="Arial" panose="020B0604020202020204" pitchFamily="34" charset="0"/>
              </a:rPr>
              <a:t>Stephen Hawking, one of the most recognized scientists in the world </a:t>
            </a:r>
            <a:r>
              <a:rPr lang="en-US" sz="2200" b="1" dirty="0" smtClean="0">
                <a:latin typeface="Arial" panose="020B0604020202020204" pitchFamily="34" charset="0"/>
                <a:cs typeface="Arial" panose="020B0604020202020204" pitchFamily="34" charset="0"/>
              </a:rPr>
              <a:t>  </a:t>
            </a:r>
            <a:r>
              <a:rPr lang="en-US" sz="2200" b="1" dirty="0">
                <a:latin typeface="Arial" panose="020B0604020202020204" pitchFamily="34" charset="0"/>
                <a:cs typeface="Arial" panose="020B0604020202020204" pitchFamily="34" charset="0"/>
              </a:rPr>
              <a:t>incorporate in </a:t>
            </a:r>
            <a:r>
              <a:rPr lang="en-US" sz="2200" b="1" dirty="0" smtClean="0">
                <a:latin typeface="Arial" panose="020B0604020202020204" pitchFamily="34" charset="0"/>
                <a:cs typeface="Arial" panose="020B0604020202020204" pitchFamily="34" charset="0"/>
              </a:rPr>
              <a:t>his  </a:t>
            </a:r>
            <a:r>
              <a:rPr lang="en-US" sz="2200" b="1" dirty="0">
                <a:latin typeface="Arial" panose="020B0604020202020204" pitchFamily="34" charset="0"/>
                <a:cs typeface="Arial" panose="020B0604020202020204" pitchFamily="34" charset="0"/>
              </a:rPr>
              <a:t>wheelchair a system of communication by means of an advanced technology that allows to develop diverse activities. 	</a:t>
            </a:r>
          </a:p>
          <a:p>
            <a:pPr marL="0" indent="0" algn="just">
              <a:buNone/>
            </a:pPr>
            <a:endParaRPr lang="en-US" sz="2200" dirty="0">
              <a:latin typeface="Broadway" panose="04040905080B02020502" pitchFamily="82" charset="0"/>
            </a:endParaRPr>
          </a:p>
          <a:p>
            <a:pPr marL="0" indent="0" algn="just">
              <a:buNone/>
            </a:pPr>
            <a:r>
              <a:rPr lang="en-US" sz="2200" dirty="0" smtClean="0">
                <a:latin typeface="Broadway" panose="04040905080B02020502" pitchFamily="82" charset="0"/>
              </a:rPr>
              <a:t> </a:t>
            </a:r>
            <a:r>
              <a:rPr lang="en-US" sz="2200" dirty="0">
                <a:latin typeface="Broadway" panose="04040905080B02020502" pitchFamily="82" charset="0"/>
              </a:rPr>
              <a:t>	</a:t>
            </a:r>
          </a:p>
          <a:p>
            <a:endParaRPr lang="es-EC" dirty="0"/>
          </a:p>
        </p:txBody>
      </p:sp>
      <p:pic>
        <p:nvPicPr>
          <p:cNvPr id="4" name="Imagen 3" descr="Resultado de imagen para stephen hawking aparato COMUNICANTE"/>
          <p:cNvPicPr/>
          <p:nvPr/>
        </p:nvPicPr>
        <p:blipFill>
          <a:blip r:embed="rId2">
            <a:extLst>
              <a:ext uri="{28A0092B-C50C-407E-A947-70E740481C1C}">
                <a14:useLocalDpi xmlns:a14="http://schemas.microsoft.com/office/drawing/2010/main" val="0"/>
              </a:ext>
            </a:extLst>
          </a:blip>
          <a:srcRect/>
          <a:stretch>
            <a:fillRect/>
          </a:stretch>
        </p:blipFill>
        <p:spPr bwMode="auto">
          <a:xfrm>
            <a:off x="3289748" y="3039414"/>
            <a:ext cx="5236066" cy="2902703"/>
          </a:xfrm>
          <a:prstGeom prst="rect">
            <a:avLst/>
          </a:prstGeom>
          <a:noFill/>
          <a:ln>
            <a:noFill/>
          </a:ln>
        </p:spPr>
      </p:pic>
    </p:spTree>
    <p:extLst>
      <p:ext uri="{BB962C8B-B14F-4D97-AF65-F5344CB8AC3E}">
        <p14:creationId xmlns:p14="http://schemas.microsoft.com/office/powerpoint/2010/main" val="35436491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a:solidFill>
                  <a:srgbClr val="92D050"/>
                </a:solidFill>
                <a:latin typeface="Algerian" panose="04020705040A02060702" pitchFamily="82" charset="0"/>
              </a:rPr>
              <a:t>Conclusion</a:t>
            </a:r>
            <a:r>
              <a:rPr lang="es-EC" dirty="0"/>
              <a:t/>
            </a:r>
            <a:br>
              <a:rPr lang="es-EC" dirty="0"/>
            </a:br>
            <a:endParaRPr lang="es-EC" dirty="0"/>
          </a:p>
        </p:txBody>
      </p:sp>
      <p:sp>
        <p:nvSpPr>
          <p:cNvPr id="3" name="Marcador de contenido 2"/>
          <p:cNvSpPr>
            <a:spLocks noGrp="1"/>
          </p:cNvSpPr>
          <p:nvPr>
            <p:ph idx="1"/>
          </p:nvPr>
        </p:nvSpPr>
        <p:spPr>
          <a:xfrm>
            <a:off x="1717462" y="953037"/>
            <a:ext cx="8757075" cy="4507425"/>
          </a:xfrm>
        </p:spPr>
        <p:txBody>
          <a:bodyPr>
            <a:noAutofit/>
          </a:bodyPr>
          <a:lstStyle/>
          <a:p>
            <a:pPr marL="0" indent="0">
              <a:buNone/>
            </a:pPr>
            <a:endParaRPr lang="es-EC" sz="1000" dirty="0"/>
          </a:p>
          <a:p>
            <a:pPr algn="just"/>
            <a:r>
              <a:rPr lang="es-EC" b="1" dirty="0" err="1">
                <a:latin typeface="Arial" panose="020B0604020202020204" pitchFamily="34" charset="0"/>
                <a:cs typeface="Arial" panose="020B0604020202020204" pitchFamily="34" charset="0"/>
              </a:rPr>
              <a:t>The</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electronic</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prototype</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was</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developed</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fulfilling</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the</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requirements</a:t>
            </a:r>
            <a:r>
              <a:rPr lang="es-EC" b="1" dirty="0">
                <a:latin typeface="Arial" panose="020B0604020202020204" pitchFamily="34" charset="0"/>
                <a:cs typeface="Arial" panose="020B0604020202020204" pitchFamily="34" charset="0"/>
              </a:rPr>
              <a:t> of </a:t>
            </a:r>
            <a:r>
              <a:rPr lang="es-EC" b="1" dirty="0" err="1">
                <a:latin typeface="Arial" panose="020B0604020202020204" pitchFamily="34" charset="0"/>
                <a:cs typeface="Arial" panose="020B0604020202020204" pitchFamily="34" charset="0"/>
              </a:rPr>
              <a:t>the</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objectives</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proposed</a:t>
            </a:r>
            <a:r>
              <a:rPr lang="es-EC" b="1" dirty="0">
                <a:latin typeface="Arial" panose="020B0604020202020204" pitchFamily="34" charset="0"/>
                <a:cs typeface="Arial" panose="020B0604020202020204" pitchFamily="34" charset="0"/>
              </a:rPr>
              <a:t> in </a:t>
            </a:r>
            <a:r>
              <a:rPr lang="es-EC" b="1" dirty="0" err="1">
                <a:latin typeface="Arial" panose="020B0604020202020204" pitchFamily="34" charset="0"/>
                <a:cs typeface="Arial" panose="020B0604020202020204" pitchFamily="34" charset="0"/>
              </a:rPr>
              <a:t>the</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project</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for</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which</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the</a:t>
            </a:r>
            <a:r>
              <a:rPr lang="es-EC" b="1" dirty="0">
                <a:latin typeface="Arial" panose="020B0604020202020204" pitchFamily="34" charset="0"/>
                <a:cs typeface="Arial" panose="020B0604020202020204" pitchFamily="34" charset="0"/>
              </a:rPr>
              <a:t> software </a:t>
            </a:r>
            <a:r>
              <a:rPr lang="es-EC" b="1" dirty="0" err="1">
                <a:latin typeface="Arial" panose="020B0604020202020204" pitchFamily="34" charset="0"/>
                <a:cs typeface="Arial" panose="020B0604020202020204" pitchFamily="34" charset="0"/>
              </a:rPr>
              <a:t>was</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developed</a:t>
            </a:r>
            <a:r>
              <a:rPr lang="es-EC" b="1" dirty="0">
                <a:latin typeface="Arial" panose="020B0604020202020204" pitchFamily="34" charset="0"/>
                <a:cs typeface="Arial" panose="020B0604020202020204" pitchFamily="34" charset="0"/>
              </a:rPr>
              <a:t> and </a:t>
            </a:r>
            <a:r>
              <a:rPr lang="es-EC" b="1" dirty="0" err="1">
                <a:latin typeface="Arial" panose="020B0604020202020204" pitchFamily="34" charset="0"/>
                <a:cs typeface="Arial" panose="020B0604020202020204" pitchFamily="34" charset="0"/>
              </a:rPr>
              <a:t>the</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electronic</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circuitry</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was</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implemented</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obtaining</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the</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results</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previously</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presented</a:t>
            </a:r>
            <a:r>
              <a:rPr lang="es-EC" b="1" dirty="0">
                <a:latin typeface="Arial" panose="020B0604020202020204" pitchFamily="34" charset="0"/>
                <a:cs typeface="Arial" panose="020B0604020202020204" pitchFamily="34" charset="0"/>
              </a:rPr>
              <a:t>.</a:t>
            </a:r>
          </a:p>
          <a:p>
            <a:pPr marL="0" indent="0" algn="just">
              <a:buNone/>
            </a:pPr>
            <a:endParaRPr lang="es-EC" b="1" dirty="0">
              <a:latin typeface="Arial" panose="020B0604020202020204" pitchFamily="34" charset="0"/>
              <a:cs typeface="Arial" panose="020B0604020202020204" pitchFamily="34" charset="0"/>
            </a:endParaRPr>
          </a:p>
          <a:p>
            <a:pPr algn="just"/>
            <a:r>
              <a:rPr lang="es-EC" b="1" dirty="0" err="1">
                <a:latin typeface="Arial" panose="020B0604020202020204" pitchFamily="34" charset="0"/>
                <a:cs typeface="Arial" panose="020B0604020202020204" pitchFamily="34" charset="0"/>
              </a:rPr>
              <a:t>This</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system</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that</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will</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help</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people</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who</a:t>
            </a:r>
            <a:r>
              <a:rPr lang="es-EC" b="1" dirty="0">
                <a:latin typeface="Arial" panose="020B0604020202020204" pitchFamily="34" charset="0"/>
                <a:cs typeface="Arial" panose="020B0604020202020204" pitchFamily="34" charset="0"/>
              </a:rPr>
              <a:t> are </a:t>
            </a:r>
            <a:r>
              <a:rPr lang="es-EC" b="1" dirty="0" err="1">
                <a:latin typeface="Arial" panose="020B0604020202020204" pitchFamily="34" charset="0"/>
                <a:cs typeface="Arial" panose="020B0604020202020204" pitchFamily="34" charset="0"/>
              </a:rPr>
              <a:t>unable</a:t>
            </a:r>
            <a:r>
              <a:rPr lang="es-EC" b="1" dirty="0">
                <a:latin typeface="Arial" panose="020B0604020202020204" pitchFamily="34" charset="0"/>
                <a:cs typeface="Arial" panose="020B0604020202020204" pitchFamily="34" charset="0"/>
              </a:rPr>
              <a:t> to </a:t>
            </a:r>
            <a:r>
              <a:rPr lang="es-EC" b="1" dirty="0" err="1">
                <a:latin typeface="Arial" panose="020B0604020202020204" pitchFamily="34" charset="0"/>
                <a:cs typeface="Arial" panose="020B0604020202020204" pitchFamily="34" charset="0"/>
              </a:rPr>
              <a:t>communicate</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due</a:t>
            </a:r>
            <a:r>
              <a:rPr lang="es-EC" b="1" dirty="0">
                <a:latin typeface="Arial" panose="020B0604020202020204" pitchFamily="34" charset="0"/>
                <a:cs typeface="Arial" panose="020B0604020202020204" pitchFamily="34" charset="0"/>
              </a:rPr>
              <a:t> to </a:t>
            </a:r>
            <a:r>
              <a:rPr lang="es-EC" b="1" dirty="0" err="1">
                <a:latin typeface="Arial" panose="020B0604020202020204" pitchFamily="34" charset="0"/>
                <a:cs typeface="Arial" panose="020B0604020202020204" pitchFamily="34" charset="0"/>
              </a:rPr>
              <a:t>amyotrophic</a:t>
            </a:r>
            <a:r>
              <a:rPr lang="es-EC" b="1" dirty="0">
                <a:latin typeface="Arial" panose="020B0604020202020204" pitchFamily="34" charset="0"/>
                <a:cs typeface="Arial" panose="020B0604020202020204" pitchFamily="34" charset="0"/>
              </a:rPr>
              <a:t> lateral </a:t>
            </a:r>
            <a:r>
              <a:rPr lang="es-EC" b="1" dirty="0" err="1">
                <a:latin typeface="Arial" panose="020B0604020202020204" pitchFamily="34" charset="0"/>
                <a:cs typeface="Arial" panose="020B0604020202020204" pitchFamily="34" charset="0"/>
              </a:rPr>
              <a:t>sclerosis</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disease</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or</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the</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like</a:t>
            </a:r>
            <a:r>
              <a:rPr lang="es-EC" b="1" dirty="0">
                <a:latin typeface="Arial" panose="020B0604020202020204" pitchFamily="34" charset="0"/>
                <a:cs typeface="Arial" panose="020B0604020202020204" pitchFamily="34" charset="0"/>
              </a:rPr>
              <a:t> has </a:t>
            </a:r>
            <a:r>
              <a:rPr lang="es-EC" b="1" dirty="0" err="1">
                <a:latin typeface="Arial" panose="020B0604020202020204" pitchFamily="34" charset="0"/>
                <a:cs typeface="Arial" panose="020B0604020202020204" pitchFamily="34" charset="0"/>
              </a:rPr>
              <a:t>the</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advantage</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over</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others</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because</a:t>
            </a:r>
            <a:r>
              <a:rPr lang="es-EC" b="1" dirty="0">
                <a:latin typeface="Arial" panose="020B0604020202020204" pitchFamily="34" charset="0"/>
                <a:cs typeface="Arial" panose="020B0604020202020204" pitchFamily="34" charset="0"/>
              </a:rPr>
              <a:t> of </a:t>
            </a:r>
            <a:r>
              <a:rPr lang="es-EC" b="1" dirty="0" err="1">
                <a:latin typeface="Arial" panose="020B0604020202020204" pitchFamily="34" charset="0"/>
                <a:cs typeface="Arial" panose="020B0604020202020204" pitchFamily="34" charset="0"/>
              </a:rPr>
              <a:t>its</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economic</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price</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size</a:t>
            </a:r>
            <a:r>
              <a:rPr lang="es-EC" b="1" dirty="0">
                <a:latin typeface="Arial" panose="020B0604020202020204" pitchFamily="34" charset="0"/>
                <a:cs typeface="Arial" panose="020B0604020202020204" pitchFamily="34" charset="0"/>
              </a:rPr>
              <a:t> and </a:t>
            </a:r>
            <a:r>
              <a:rPr lang="es-EC" b="1" dirty="0" err="1">
                <a:latin typeface="Arial" panose="020B0604020202020204" pitchFamily="34" charset="0"/>
                <a:cs typeface="Arial" panose="020B0604020202020204" pitchFamily="34" charset="0"/>
              </a:rPr>
              <a:t>adaptability</a:t>
            </a:r>
            <a:r>
              <a:rPr lang="es-EC" b="1" dirty="0">
                <a:latin typeface="Arial" panose="020B0604020202020204" pitchFamily="34" charset="0"/>
                <a:cs typeface="Arial" panose="020B0604020202020204" pitchFamily="34" charset="0"/>
              </a:rPr>
              <a:t>.</a:t>
            </a:r>
          </a:p>
          <a:p>
            <a:pPr marL="0" indent="0" algn="just">
              <a:buNone/>
            </a:pPr>
            <a:endParaRPr lang="es-EC" b="1" dirty="0">
              <a:latin typeface="Arial" panose="020B0604020202020204" pitchFamily="34" charset="0"/>
              <a:cs typeface="Arial" panose="020B0604020202020204" pitchFamily="34" charset="0"/>
            </a:endParaRPr>
          </a:p>
          <a:p>
            <a:pPr algn="just"/>
            <a:r>
              <a:rPr lang="es-EC" b="1" dirty="0" err="1">
                <a:latin typeface="Arial" panose="020B0604020202020204" pitchFamily="34" charset="0"/>
                <a:cs typeface="Arial" panose="020B0604020202020204" pitchFamily="34" charset="0"/>
              </a:rPr>
              <a:t>The</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low</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cost</a:t>
            </a:r>
            <a:r>
              <a:rPr lang="es-EC" b="1" dirty="0">
                <a:latin typeface="Arial" panose="020B0604020202020204" pitchFamily="34" charset="0"/>
                <a:cs typeface="Arial" panose="020B0604020202020204" pitchFamily="34" charset="0"/>
              </a:rPr>
              <a:t> of </a:t>
            </a:r>
            <a:r>
              <a:rPr lang="es-EC" b="1" dirty="0" err="1">
                <a:latin typeface="Arial" panose="020B0604020202020204" pitchFamily="34" charset="0"/>
                <a:cs typeface="Arial" panose="020B0604020202020204" pitchFamily="34" charset="0"/>
              </a:rPr>
              <a:t>the</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product</a:t>
            </a:r>
            <a:r>
              <a:rPr lang="es-EC" b="1" dirty="0">
                <a:latin typeface="Arial" panose="020B0604020202020204" pitchFamily="34" charset="0"/>
                <a:cs typeface="Arial" panose="020B0604020202020204" pitchFamily="34" charset="0"/>
              </a:rPr>
              <a:t> and </a:t>
            </a:r>
            <a:r>
              <a:rPr lang="es-EC" b="1" dirty="0" err="1">
                <a:latin typeface="Arial" panose="020B0604020202020204" pitchFamily="34" charset="0"/>
                <a:cs typeface="Arial" panose="020B0604020202020204" pitchFamily="34" charset="0"/>
              </a:rPr>
              <a:t>its</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easy</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installation</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will</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make</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the</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prototype</a:t>
            </a:r>
            <a:r>
              <a:rPr lang="es-EC" b="1" dirty="0">
                <a:latin typeface="Arial" panose="020B0604020202020204" pitchFamily="34" charset="0"/>
                <a:cs typeface="Arial" panose="020B0604020202020204" pitchFamily="34" charset="0"/>
              </a:rPr>
              <a:t> more </a:t>
            </a:r>
            <a:r>
              <a:rPr lang="es-EC" b="1" dirty="0" err="1">
                <a:latin typeface="Arial" panose="020B0604020202020204" pitchFamily="34" charset="0"/>
                <a:cs typeface="Arial" panose="020B0604020202020204" pitchFamily="34" charset="0"/>
              </a:rPr>
              <a:t>accessible</a:t>
            </a:r>
            <a:r>
              <a:rPr lang="es-EC" b="1" dirty="0">
                <a:latin typeface="Arial" panose="020B0604020202020204" pitchFamily="34" charset="0"/>
                <a:cs typeface="Arial" panose="020B0604020202020204" pitchFamily="34" charset="0"/>
              </a:rPr>
              <a:t> in </a:t>
            </a:r>
            <a:r>
              <a:rPr lang="es-EC" b="1" dirty="0" err="1">
                <a:latin typeface="Arial" panose="020B0604020202020204" pitchFamily="34" charset="0"/>
                <a:cs typeface="Arial" panose="020B0604020202020204" pitchFamily="34" charset="0"/>
              </a:rPr>
              <a:t>the</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market</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reaching</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people</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with</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low</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resources</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who</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need</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it</a:t>
            </a:r>
            <a:r>
              <a:rPr lang="es-EC" b="1" dirty="0" smtClean="0">
                <a:latin typeface="Arial" panose="020B0604020202020204" pitchFamily="34" charset="0"/>
                <a:cs typeface="Arial" panose="020B0604020202020204" pitchFamily="34" charset="0"/>
              </a:rPr>
              <a:t>.</a:t>
            </a:r>
          </a:p>
          <a:p>
            <a:pPr marL="0" indent="0" algn="just">
              <a:buNone/>
            </a:pPr>
            <a:r>
              <a:rPr lang="es-EC" b="1" dirty="0">
                <a:latin typeface="Arial" panose="020B0604020202020204" pitchFamily="34" charset="0"/>
                <a:cs typeface="Arial" panose="020B0604020202020204" pitchFamily="34" charset="0"/>
              </a:rPr>
              <a:t> </a:t>
            </a:r>
          </a:p>
          <a:p>
            <a:pPr algn="just"/>
            <a:r>
              <a:rPr lang="es-EC" b="1" dirty="0" err="1">
                <a:latin typeface="Arial" panose="020B0604020202020204" pitchFamily="34" charset="0"/>
                <a:cs typeface="Arial" panose="020B0604020202020204" pitchFamily="34" charset="0"/>
              </a:rPr>
              <a:t>Currently</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the</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majority</a:t>
            </a:r>
            <a:r>
              <a:rPr lang="es-EC" b="1" dirty="0">
                <a:latin typeface="Arial" panose="020B0604020202020204" pitchFamily="34" charset="0"/>
                <a:cs typeface="Arial" panose="020B0604020202020204" pitchFamily="34" charset="0"/>
              </a:rPr>
              <a:t> of </a:t>
            </a:r>
            <a:r>
              <a:rPr lang="es-EC" b="1" dirty="0" err="1">
                <a:latin typeface="Arial" panose="020B0604020202020204" pitchFamily="34" charset="0"/>
                <a:cs typeface="Arial" panose="020B0604020202020204" pitchFamily="34" charset="0"/>
              </a:rPr>
              <a:t>the</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population</a:t>
            </a:r>
            <a:r>
              <a:rPr lang="es-EC" b="1" dirty="0">
                <a:latin typeface="Arial" panose="020B0604020202020204" pitchFamily="34" charset="0"/>
                <a:cs typeface="Arial" panose="020B0604020202020204" pitchFamily="34" charset="0"/>
              </a:rPr>
              <a:t> has </a:t>
            </a:r>
            <a:r>
              <a:rPr lang="es-EC" b="1" dirty="0" err="1">
                <a:latin typeface="Arial" panose="020B0604020202020204" pitchFamily="34" charset="0"/>
                <a:cs typeface="Arial" panose="020B0604020202020204" pitchFamily="34" charset="0"/>
              </a:rPr>
              <a:t>computers</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with</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bluetooth</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availability</a:t>
            </a:r>
            <a:r>
              <a:rPr lang="es-EC" b="1" dirty="0">
                <a:latin typeface="Arial" panose="020B0604020202020204" pitchFamily="34" charset="0"/>
                <a:cs typeface="Arial" panose="020B0604020202020204" pitchFamily="34" charset="0"/>
              </a:rPr>
              <a:t> and </a:t>
            </a:r>
            <a:r>
              <a:rPr lang="es-EC" b="1" dirty="0" err="1">
                <a:latin typeface="Arial" panose="020B0604020202020204" pitchFamily="34" charset="0"/>
                <a:cs typeface="Arial" panose="020B0604020202020204" pitchFamily="34" charset="0"/>
              </a:rPr>
              <a:t>for</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this</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reason</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the</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prototype</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reaches</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many</a:t>
            </a:r>
            <a:r>
              <a:rPr lang="es-EC" b="1" dirty="0">
                <a:latin typeface="Arial" panose="020B0604020202020204" pitchFamily="34" charset="0"/>
                <a:cs typeface="Arial" panose="020B0604020202020204" pitchFamily="34" charset="0"/>
              </a:rPr>
              <a:t> </a:t>
            </a:r>
            <a:r>
              <a:rPr lang="es-EC" b="1" dirty="0" err="1">
                <a:latin typeface="Arial" panose="020B0604020202020204" pitchFamily="34" charset="0"/>
                <a:cs typeface="Arial" panose="020B0604020202020204" pitchFamily="34" charset="0"/>
              </a:rPr>
              <a:t>homes</a:t>
            </a:r>
            <a:r>
              <a:rPr lang="es-EC" b="1" dirty="0">
                <a:latin typeface="Arial" panose="020B0604020202020204" pitchFamily="34" charset="0"/>
                <a:cs typeface="Arial" panose="020B0604020202020204" pitchFamily="34" charset="0"/>
              </a:rPr>
              <a:t>.</a:t>
            </a:r>
          </a:p>
          <a:p>
            <a:pPr marL="0" indent="0">
              <a:buNone/>
            </a:pPr>
            <a:r>
              <a:rPr lang="en-US" b="1" i="1" dirty="0">
                <a:latin typeface="Arial" panose="020B0604020202020204" pitchFamily="34" charset="0"/>
                <a:cs typeface="Arial" panose="020B0604020202020204" pitchFamily="34" charset="0"/>
              </a:rPr>
              <a:t> </a:t>
            </a:r>
            <a:endParaRPr lang="es-EC" b="1" dirty="0">
              <a:latin typeface="Arial" panose="020B0604020202020204" pitchFamily="34" charset="0"/>
              <a:cs typeface="Arial" panose="020B0604020202020204" pitchFamily="34" charset="0"/>
            </a:endParaRPr>
          </a:p>
          <a:p>
            <a:endParaRPr lang="es-EC" sz="1000" dirty="0"/>
          </a:p>
        </p:txBody>
      </p:sp>
    </p:spTree>
    <p:extLst>
      <p:ext uri="{BB962C8B-B14F-4D97-AF65-F5344CB8AC3E}">
        <p14:creationId xmlns:p14="http://schemas.microsoft.com/office/powerpoint/2010/main" val="20894111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C"/>
          </a:p>
        </p:txBody>
      </p:sp>
      <p:sp>
        <p:nvSpPr>
          <p:cNvPr id="3" name="Marcador de contenido 2"/>
          <p:cNvSpPr>
            <a:spLocks noGrp="1"/>
          </p:cNvSpPr>
          <p:nvPr>
            <p:ph idx="1"/>
          </p:nvPr>
        </p:nvSpPr>
        <p:spPr/>
        <p:txBody>
          <a:bodyPr/>
          <a:lstStyle/>
          <a:p>
            <a:endParaRPr lang="es-EC"/>
          </a:p>
        </p:txBody>
      </p:sp>
      <p:pic>
        <p:nvPicPr>
          <p:cNvPr id="8194" name="Picture 2" descr="Resultado de imagen para thank y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196" y="1085045"/>
            <a:ext cx="8203843" cy="4687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2455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40156" y="0"/>
            <a:ext cx="8911687" cy="1280890"/>
          </a:xfrm>
        </p:spPr>
        <p:txBody>
          <a:bodyPr>
            <a:normAutofit fontScale="90000"/>
          </a:bodyPr>
          <a:lstStyle/>
          <a:p>
            <a:r>
              <a:rPr lang="es-EC" dirty="0"/>
              <a:t/>
            </a:r>
            <a:br>
              <a:rPr lang="es-EC" dirty="0"/>
            </a:br>
            <a:r>
              <a:rPr lang="es-EC" dirty="0"/>
              <a:t/>
            </a:r>
            <a:br>
              <a:rPr lang="es-EC" dirty="0"/>
            </a:br>
            <a:r>
              <a:rPr lang="en-US" b="1" dirty="0" smtClean="0">
                <a:solidFill>
                  <a:srgbClr val="92D050"/>
                </a:solidFill>
                <a:latin typeface="Algerian" panose="04020705040A02060702" pitchFamily="82" charset="0"/>
              </a:rPr>
              <a:t>THE </a:t>
            </a:r>
            <a:r>
              <a:rPr lang="es-EC" b="1" dirty="0" smtClean="0">
                <a:solidFill>
                  <a:srgbClr val="92D050"/>
                </a:solidFill>
                <a:latin typeface="Algerian" panose="04020705040A02060702" pitchFamily="82" charset="0"/>
              </a:rPr>
              <a:t>AMYOTROPHIC LATERAL SCLEROSIS</a:t>
            </a:r>
            <a:endParaRPr lang="es-EC" b="1" dirty="0">
              <a:solidFill>
                <a:srgbClr val="92D050"/>
              </a:solidFill>
              <a:latin typeface="Algerian" panose="04020705040A02060702" pitchFamily="82" charset="0"/>
            </a:endParaRPr>
          </a:p>
        </p:txBody>
      </p:sp>
      <p:sp>
        <p:nvSpPr>
          <p:cNvPr id="3" name="Marcador de contenido 2"/>
          <p:cNvSpPr>
            <a:spLocks noGrp="1"/>
          </p:cNvSpPr>
          <p:nvPr>
            <p:ph idx="1"/>
          </p:nvPr>
        </p:nvSpPr>
        <p:spPr>
          <a:xfrm>
            <a:off x="1855117" y="2133600"/>
            <a:ext cx="8915400" cy="3777622"/>
          </a:xfrm>
        </p:spPr>
        <p:txBody>
          <a:bodyPr/>
          <a:lstStyle/>
          <a:p>
            <a:pPr algn="just"/>
            <a:r>
              <a:rPr lang="en-US" b="1" dirty="0" smtClean="0">
                <a:latin typeface="Arial" panose="020B0604020202020204" pitchFamily="34" charset="0"/>
                <a:cs typeface="Arial" panose="020B0604020202020204" pitchFamily="34" charset="0"/>
              </a:rPr>
              <a:t>Is a degenerative </a:t>
            </a:r>
            <a:r>
              <a:rPr lang="en-US" b="1" dirty="0">
                <a:latin typeface="Arial" panose="020B0604020202020204" pitchFamily="34" charset="0"/>
                <a:cs typeface="Arial" panose="020B0604020202020204" pitchFamily="34" charset="0"/>
              </a:rPr>
              <a:t>disease of the neuromuscular type is the cause of a muscular weakness that becomes a paralysis that affects more and more parts of the body. From the muscles of the extremities, the paralysis extends to the respiratory apparatus and the patient can die if he does not use a respirator</a:t>
            </a:r>
            <a:r>
              <a:rPr lang="en-US" b="1" dirty="0" smtClean="0">
                <a:latin typeface="Arial" panose="020B0604020202020204" pitchFamily="34" charset="0"/>
                <a:cs typeface="Arial" panose="020B0604020202020204" pitchFamily="34" charset="0"/>
              </a:rPr>
              <a:t>. </a:t>
            </a:r>
          </a:p>
          <a:p>
            <a:endParaRPr lang="en-US" dirty="0"/>
          </a:p>
          <a:p>
            <a:endParaRPr lang="es-EC" dirty="0"/>
          </a:p>
        </p:txBody>
      </p:sp>
      <p:pic>
        <p:nvPicPr>
          <p:cNvPr id="6" name="Imagen 5" descr="Resultado de imagen para hawking en el hospital"/>
          <p:cNvPicPr/>
          <p:nvPr/>
        </p:nvPicPr>
        <p:blipFill>
          <a:blip r:embed="rId2">
            <a:extLst>
              <a:ext uri="{28A0092B-C50C-407E-A947-70E740481C1C}">
                <a14:useLocalDpi xmlns:a14="http://schemas.microsoft.com/office/drawing/2010/main" val="0"/>
              </a:ext>
            </a:extLst>
          </a:blip>
          <a:srcRect/>
          <a:stretch>
            <a:fillRect/>
          </a:stretch>
        </p:blipFill>
        <p:spPr bwMode="auto">
          <a:xfrm>
            <a:off x="3650544" y="4022411"/>
            <a:ext cx="4707845" cy="2458881"/>
          </a:xfrm>
          <a:prstGeom prst="rect">
            <a:avLst/>
          </a:prstGeom>
          <a:noFill/>
          <a:ln>
            <a:noFill/>
          </a:ln>
        </p:spPr>
      </p:pic>
      <p:sp>
        <p:nvSpPr>
          <p:cNvPr id="4" name="CuadroTexto 3"/>
          <p:cNvSpPr txBox="1"/>
          <p:nvPr/>
        </p:nvSpPr>
        <p:spPr>
          <a:xfrm>
            <a:off x="8458200" y="4022411"/>
            <a:ext cx="3213100" cy="923330"/>
          </a:xfrm>
          <a:prstGeom prst="rect">
            <a:avLst/>
          </a:prstGeom>
          <a:noFill/>
        </p:spPr>
        <p:txBody>
          <a:bodyPr wrap="square" rtlCol="0">
            <a:spAutoFit/>
          </a:bodyPr>
          <a:lstStyle/>
          <a:p>
            <a:pPr algn="ctr"/>
            <a:r>
              <a:rPr lang="en-US" b="1" dirty="0">
                <a:solidFill>
                  <a:schemeClr val="accent1"/>
                </a:solidFill>
              </a:rPr>
              <a:t>A</a:t>
            </a:r>
            <a:r>
              <a:rPr lang="en-US" b="1" dirty="0" smtClean="0">
                <a:solidFill>
                  <a:schemeClr val="accent1"/>
                </a:solidFill>
              </a:rPr>
              <a:t>pproximately 30.000 </a:t>
            </a:r>
            <a:r>
              <a:rPr lang="en-US" b="1" dirty="0">
                <a:solidFill>
                  <a:schemeClr val="accent1"/>
                </a:solidFill>
              </a:rPr>
              <a:t>people in the </a:t>
            </a:r>
            <a:r>
              <a:rPr lang="en-US" b="1" dirty="0" err="1" smtClean="0">
                <a:solidFill>
                  <a:schemeClr val="accent1"/>
                </a:solidFill>
              </a:rPr>
              <a:t>U.S</a:t>
            </a:r>
            <a:endParaRPr lang="en-US" b="1" dirty="0" smtClean="0">
              <a:solidFill>
                <a:schemeClr val="accent1"/>
              </a:solidFill>
            </a:endParaRPr>
          </a:p>
          <a:p>
            <a:pPr algn="ctr"/>
            <a:r>
              <a:rPr lang="en-US" b="1" dirty="0">
                <a:solidFill>
                  <a:schemeClr val="accent1"/>
                </a:solidFill>
              </a:rPr>
              <a:t>a</a:t>
            </a:r>
            <a:r>
              <a:rPr lang="en-US" b="1" dirty="0" smtClean="0">
                <a:solidFill>
                  <a:schemeClr val="accent1"/>
                </a:solidFill>
              </a:rPr>
              <a:t>nd 50 cases in Ecuador</a:t>
            </a:r>
            <a:endParaRPr lang="es-EC" b="1" dirty="0">
              <a:solidFill>
                <a:schemeClr val="accent1"/>
              </a:solidFill>
            </a:endParaRPr>
          </a:p>
        </p:txBody>
      </p:sp>
    </p:spTree>
    <p:extLst>
      <p:ext uri="{BB962C8B-B14F-4D97-AF65-F5344CB8AC3E}">
        <p14:creationId xmlns:p14="http://schemas.microsoft.com/office/powerpoint/2010/main" val="12155949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b="1" dirty="0" err="1" smtClean="0">
                <a:solidFill>
                  <a:srgbClr val="92D050"/>
                </a:solidFill>
                <a:latin typeface="Algerian" panose="04020705040A02060702" pitchFamily="82" charset="0"/>
              </a:rPr>
              <a:t>ACAT</a:t>
            </a:r>
            <a:endParaRPr lang="es-EC" dirty="0"/>
          </a:p>
        </p:txBody>
      </p:sp>
      <p:sp>
        <p:nvSpPr>
          <p:cNvPr id="3" name="Marcador de contenido 2"/>
          <p:cNvSpPr>
            <a:spLocks noGrp="1"/>
          </p:cNvSpPr>
          <p:nvPr>
            <p:ph idx="1"/>
          </p:nvPr>
        </p:nvSpPr>
        <p:spPr>
          <a:xfrm>
            <a:off x="2318755" y="1503677"/>
            <a:ext cx="8915400" cy="3777622"/>
          </a:xfrm>
        </p:spPr>
        <p:txBody>
          <a:bodyPr/>
          <a:lstStyle/>
          <a:p>
            <a:pPr algn="just"/>
            <a:r>
              <a:rPr lang="en-US" b="1" dirty="0">
                <a:latin typeface="Arial" panose="020B0604020202020204" pitchFamily="34" charset="0"/>
                <a:cs typeface="Arial" panose="020B0604020202020204" pitchFamily="34" charset="0"/>
              </a:rPr>
              <a:t>ACAT is a software designed for Stephen Hawking with which he can communicate with the outside environment. This technology based on facial recognition can be incorporated into various medical applications related to disabilities, as in the case of Stephen with the simple movement of his cheek can activate previously programmed functions.</a:t>
            </a:r>
            <a:endParaRPr lang="es-EC" b="1" dirty="0">
              <a:latin typeface="Arial" panose="020B0604020202020204" pitchFamily="34" charset="0"/>
              <a:cs typeface="Arial" panose="020B0604020202020204" pitchFamily="34" charset="0"/>
            </a:endParaRPr>
          </a:p>
        </p:txBody>
      </p:sp>
      <p:pic>
        <p:nvPicPr>
          <p:cNvPr id="5" name="Imagen 4" descr="Imagen relacionada"/>
          <p:cNvPicPr/>
          <p:nvPr/>
        </p:nvPicPr>
        <p:blipFill>
          <a:blip r:embed="rId2">
            <a:extLst>
              <a:ext uri="{28A0092B-C50C-407E-A947-70E740481C1C}">
                <a14:useLocalDpi xmlns:a14="http://schemas.microsoft.com/office/drawing/2010/main" val="0"/>
              </a:ext>
            </a:extLst>
          </a:blip>
          <a:srcRect/>
          <a:stretch>
            <a:fillRect/>
          </a:stretch>
        </p:blipFill>
        <p:spPr bwMode="auto">
          <a:xfrm>
            <a:off x="3170778" y="3392488"/>
            <a:ext cx="6436861" cy="3028918"/>
          </a:xfrm>
          <a:prstGeom prst="rect">
            <a:avLst/>
          </a:prstGeom>
          <a:noFill/>
          <a:ln>
            <a:noFill/>
          </a:ln>
        </p:spPr>
      </p:pic>
    </p:spTree>
    <p:extLst>
      <p:ext uri="{BB962C8B-B14F-4D97-AF65-F5344CB8AC3E}">
        <p14:creationId xmlns:p14="http://schemas.microsoft.com/office/powerpoint/2010/main" val="12611153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40156" y="134713"/>
            <a:ext cx="8911687" cy="1280890"/>
          </a:xfrm>
        </p:spPr>
        <p:txBody>
          <a:bodyPr>
            <a:normAutofit/>
          </a:bodyPr>
          <a:lstStyle/>
          <a:p>
            <a:r>
              <a:rPr lang="es-EC" sz="5400" b="1" dirty="0" err="1" smtClean="0">
                <a:solidFill>
                  <a:srgbClr val="92D050"/>
                </a:solidFill>
                <a:latin typeface="Algerian" panose="04020705040A02060702" pitchFamily="82" charset="0"/>
              </a:rPr>
              <a:t>Objective</a:t>
            </a:r>
            <a:r>
              <a:rPr lang="es-EC" sz="5400" b="1" dirty="0" smtClean="0">
                <a:solidFill>
                  <a:srgbClr val="92D050"/>
                </a:solidFill>
                <a:latin typeface="Algerian" panose="04020705040A02060702" pitchFamily="82" charset="0"/>
              </a:rPr>
              <a:t> </a:t>
            </a:r>
            <a:endParaRPr lang="es-EC" sz="5400" b="1" dirty="0">
              <a:solidFill>
                <a:srgbClr val="92D050"/>
              </a:solidFill>
              <a:latin typeface="Algerian" panose="04020705040A02060702" pitchFamily="82" charset="0"/>
            </a:endParaRPr>
          </a:p>
        </p:txBody>
      </p:sp>
      <p:sp>
        <p:nvSpPr>
          <p:cNvPr id="6" name="Rectangle 1"/>
          <p:cNvSpPr>
            <a:spLocks noGrp="1" noChangeArrowheads="1"/>
          </p:cNvSpPr>
          <p:nvPr>
            <p:ph idx="1"/>
          </p:nvPr>
        </p:nvSpPr>
        <p:spPr bwMode="auto">
          <a:xfrm>
            <a:off x="2112695" y="1241737"/>
            <a:ext cx="8915400" cy="20928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C" altLang="es-EC" sz="2000"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We</a:t>
            </a:r>
            <a:r>
              <a:rPr kumimoji="0" lang="es-EC" altLang="es-EC" sz="2000"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t>
            </a:r>
            <a:r>
              <a:rPr kumimoji="0" lang="es-EC" altLang="es-EC" sz="2000"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wanted</a:t>
            </a:r>
            <a:r>
              <a:rPr kumimoji="0" lang="es-EC" altLang="es-EC" sz="2000"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to </a:t>
            </a:r>
            <a:r>
              <a:rPr kumimoji="0" lang="es-EC" altLang="es-EC" sz="2000"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develop</a:t>
            </a:r>
            <a:r>
              <a:rPr kumimoji="0" lang="es-EC" altLang="es-EC" sz="2000"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 </a:t>
            </a:r>
            <a:r>
              <a:rPr kumimoji="0" lang="es-EC" altLang="es-EC" sz="2000"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prototype</a:t>
            </a:r>
            <a:r>
              <a:rPr kumimoji="0" lang="es-EC" altLang="es-EC" sz="2000"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t>
            </a:r>
            <a:r>
              <a:rPr kumimoji="0" lang="es-EC" altLang="es-EC" sz="2000"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that</a:t>
            </a:r>
            <a:r>
              <a:rPr kumimoji="0" lang="es-EC" altLang="es-EC" sz="2000"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t>
            </a:r>
            <a:r>
              <a:rPr kumimoji="0" lang="es-EC" altLang="es-EC" sz="2000"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is</a:t>
            </a:r>
            <a:r>
              <a:rPr kumimoji="0" lang="es-EC" altLang="es-EC" sz="2000"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t>
            </a:r>
            <a:r>
              <a:rPr kumimoji="0" lang="es-EC" altLang="es-EC" sz="2000"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economically</a:t>
            </a:r>
            <a:r>
              <a:rPr kumimoji="0" lang="es-EC" altLang="es-EC" sz="2000"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t>
            </a:r>
            <a:r>
              <a:rPr kumimoji="0" lang="es-EC" altLang="es-EC" sz="2000"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accessible</a:t>
            </a:r>
            <a:r>
              <a:rPr kumimoji="0" lang="es-EC" altLang="es-EC" sz="2000"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to </a:t>
            </a:r>
            <a:r>
              <a:rPr kumimoji="0" lang="es-EC" altLang="es-EC" sz="2000"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all</a:t>
            </a:r>
            <a:r>
              <a:rPr kumimoji="0" lang="es-EC" altLang="es-EC" sz="2000"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t>
            </a:r>
            <a:r>
              <a:rPr kumimoji="0" lang="es-EC" altLang="es-EC" sz="2000"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people</a:t>
            </a:r>
            <a:r>
              <a:rPr kumimoji="0" lang="es-EC" altLang="es-EC" sz="2000"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t>
            </a:r>
            <a:r>
              <a:rPr kumimoji="0" lang="es-EC" altLang="es-EC" sz="2000"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who</a:t>
            </a:r>
            <a:r>
              <a:rPr kumimoji="0" lang="es-EC" altLang="es-EC" sz="2000"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t>
            </a:r>
            <a:r>
              <a:rPr kumimoji="0" lang="es-EC" altLang="es-EC" sz="2000"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have</a:t>
            </a:r>
            <a:r>
              <a:rPr kumimoji="0" lang="es-EC" altLang="es-EC" sz="2000"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t>
            </a:r>
            <a:r>
              <a:rPr kumimoji="0" lang="es-EC" altLang="es-EC" sz="2000"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amyotrophic</a:t>
            </a:r>
            <a:r>
              <a:rPr kumimoji="0" lang="es-EC" altLang="es-EC" sz="2000"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lateral </a:t>
            </a:r>
            <a:r>
              <a:rPr kumimoji="0" lang="es-EC" altLang="es-EC" sz="2000"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sclerosis</a:t>
            </a:r>
            <a:r>
              <a:rPr kumimoji="0" lang="es-EC" altLang="es-EC" sz="2000"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t>
            </a:r>
            <a:r>
              <a:rPr kumimoji="0" lang="es-EC" altLang="es-EC" sz="2000"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like</a:t>
            </a:r>
            <a:r>
              <a:rPr kumimoji="0" lang="es-EC" altLang="es-EC" sz="2000"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Stephen Hawking </a:t>
            </a:r>
            <a:r>
              <a:rPr kumimoji="0" lang="es-EC" altLang="es-EC" sz="2000"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or</a:t>
            </a:r>
            <a:r>
              <a:rPr kumimoji="0" lang="es-EC" altLang="es-EC" sz="2000"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t>
            </a:r>
            <a:r>
              <a:rPr kumimoji="0" lang="es-EC" altLang="es-EC" sz="2000"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who</a:t>
            </a:r>
            <a:r>
              <a:rPr kumimoji="0" lang="es-EC" altLang="es-EC" sz="2000"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t>
            </a:r>
            <a:r>
              <a:rPr kumimoji="0" lang="es-EC" altLang="es-EC" sz="2000"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have</a:t>
            </a:r>
            <a:r>
              <a:rPr kumimoji="0" lang="es-EC" altLang="es-EC" sz="2000"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similar  </a:t>
            </a:r>
            <a:r>
              <a:rPr kumimoji="0" lang="es-EC" altLang="es-EC" sz="2000"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diseases</a:t>
            </a:r>
            <a:r>
              <a:rPr kumimoji="0" lang="es-EC" altLang="es-EC" sz="2000"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so </a:t>
            </a:r>
            <a:r>
              <a:rPr kumimoji="0" lang="es-EC" altLang="es-EC" sz="2000"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whit</a:t>
            </a:r>
            <a:r>
              <a:rPr kumimoji="0" lang="es-EC" altLang="es-EC" sz="2000"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t>
            </a:r>
            <a:r>
              <a:rPr kumimoji="0" lang="es-EC" altLang="es-EC" sz="2000"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this</a:t>
            </a:r>
            <a:r>
              <a:rPr kumimoji="0" lang="es-EC" altLang="es-EC" sz="2000"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t>
            </a:r>
            <a:r>
              <a:rPr kumimoji="0" lang="es-EC" altLang="es-EC" sz="2000"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prototype</a:t>
            </a:r>
            <a:r>
              <a:rPr kumimoji="0" lang="es-EC" altLang="es-EC" sz="2000" b="1" i="0" u="none" strike="noStrike" cap="none" normalizeH="0" dirty="0" smtClean="0">
                <a:ln>
                  <a:noFill/>
                </a:ln>
                <a:solidFill>
                  <a:srgbClr val="212121"/>
                </a:solidFill>
                <a:effectLst/>
                <a:latin typeface="Arial" panose="020B0604020202020204" pitchFamily="34" charset="0"/>
                <a:cs typeface="Arial" panose="020B0604020202020204" pitchFamily="34" charset="0"/>
              </a:rPr>
              <a:t> </a:t>
            </a:r>
            <a:r>
              <a:rPr kumimoji="0" lang="es-EC" altLang="es-EC" sz="2000" b="1" i="0" u="none" strike="noStrike" cap="none" normalizeH="0" dirty="0" err="1" smtClean="0">
                <a:ln>
                  <a:noFill/>
                </a:ln>
                <a:solidFill>
                  <a:srgbClr val="212121"/>
                </a:solidFill>
                <a:effectLst/>
                <a:latin typeface="Arial" panose="020B0604020202020204" pitchFamily="34" charset="0"/>
                <a:cs typeface="Arial" panose="020B0604020202020204" pitchFamily="34" charset="0"/>
              </a:rPr>
              <a:t>they</a:t>
            </a:r>
            <a:r>
              <a:rPr kumimoji="0" lang="es-EC" altLang="es-EC" sz="2000" b="1" i="0" u="none" strike="noStrike" cap="none" normalizeH="0" dirty="0" smtClean="0">
                <a:ln>
                  <a:noFill/>
                </a:ln>
                <a:solidFill>
                  <a:srgbClr val="212121"/>
                </a:solidFill>
                <a:effectLst/>
                <a:latin typeface="Arial" panose="020B0604020202020204" pitchFamily="34" charset="0"/>
                <a:cs typeface="Arial" panose="020B0604020202020204" pitchFamily="34" charset="0"/>
              </a:rPr>
              <a:t> </a:t>
            </a:r>
            <a:r>
              <a:rPr kumimoji="0" lang="es-EC" altLang="es-EC" sz="2000"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can </a:t>
            </a:r>
            <a:r>
              <a:rPr kumimoji="0" lang="es-EC" altLang="es-EC" sz="2000"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communicate</a:t>
            </a:r>
            <a:r>
              <a:rPr kumimoji="0" lang="es-EC" altLang="es-EC" sz="2000"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t>
            </a:r>
            <a:r>
              <a:rPr kumimoji="0" lang="es-EC" altLang="es-EC" sz="2000"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quickly</a:t>
            </a:r>
            <a:r>
              <a:rPr kumimoji="0" lang="es-EC" altLang="es-EC" sz="2000"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 and </a:t>
            </a:r>
            <a:r>
              <a:rPr kumimoji="0" lang="es-EC" altLang="es-EC" sz="2000" b="1" i="0" u="none" strike="noStrike" cap="none" normalizeH="0" baseline="0" dirty="0" err="1" smtClean="0">
                <a:ln>
                  <a:noFill/>
                </a:ln>
                <a:solidFill>
                  <a:srgbClr val="212121"/>
                </a:solidFill>
                <a:effectLst/>
                <a:latin typeface="Arial" panose="020B0604020202020204" pitchFamily="34" charset="0"/>
                <a:cs typeface="Arial" panose="020B0604020202020204" pitchFamily="34" charset="0"/>
              </a:rPr>
              <a:t>efficiently</a:t>
            </a:r>
            <a:r>
              <a:rPr kumimoji="0" lang="es-EC" altLang="es-EC" sz="2000" b="1" i="0" u="none" strike="noStrike" cap="none" normalizeH="0" baseline="0" dirty="0" smtClean="0">
                <a:ln>
                  <a:noFill/>
                </a:ln>
                <a:solidFill>
                  <a:srgbClr val="212121"/>
                </a:solidFill>
                <a:effectLst/>
                <a:latin typeface="Arial" panose="020B0604020202020204" pitchFamily="34" charset="0"/>
                <a:cs typeface="Arial" panose="020B0604020202020204" pitchFamily="34" charset="0"/>
              </a:rPr>
              <a:t>.</a:t>
            </a:r>
            <a:endParaRPr kumimoji="0" lang="es-EC" altLang="es-EC" sz="20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sz="2000" b="0" i="0" u="none" strike="noStrike" cap="none" normalizeH="0" baseline="0" dirty="0" smtClean="0">
              <a:ln>
                <a:noFill/>
              </a:ln>
              <a:solidFill>
                <a:schemeClr val="tx1"/>
              </a:solidFill>
              <a:effectLst/>
              <a:latin typeface="Broadway" panose="04040905080B020205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1800" b="0" i="0" u="none" strike="noStrike" cap="none" normalizeH="0" baseline="0" dirty="0" smtClean="0">
                <a:ln>
                  <a:noFill/>
                </a:ln>
                <a:solidFill>
                  <a:schemeClr val="tx1"/>
                </a:solidFill>
                <a:effectLst/>
                <a:latin typeface="Arial" panose="020B0604020202020204" pitchFamily="34" charset="0"/>
              </a:rPr>
              <a:t/>
            </a:r>
            <a:br>
              <a:rPr kumimoji="0" lang="es-EC" altLang="es-EC" sz="1800" b="0" i="0" u="none" strike="noStrike" cap="none" normalizeH="0" baseline="0" dirty="0" smtClean="0">
                <a:ln>
                  <a:noFill/>
                </a:ln>
                <a:solidFill>
                  <a:schemeClr val="tx1"/>
                </a:solidFill>
                <a:effectLst/>
                <a:latin typeface="Arial" panose="020B0604020202020204" pitchFamily="34" charset="0"/>
              </a:rPr>
            </a:br>
            <a:endParaRPr kumimoji="0" lang="es-EC" altLang="es-EC" sz="1800" b="0" i="0" u="none" strike="noStrike" cap="none" normalizeH="0" baseline="0" dirty="0" smtClean="0">
              <a:ln>
                <a:noFill/>
              </a:ln>
              <a:solidFill>
                <a:schemeClr val="tx1"/>
              </a:solidFill>
              <a:effectLst/>
              <a:latin typeface="Arial" panose="020B0604020202020204" pitchFamily="34" charset="0"/>
            </a:endParaRPr>
          </a:p>
        </p:txBody>
      </p:sp>
      <p:pic>
        <p:nvPicPr>
          <p:cNvPr id="12" name="Imagen 11" descr="Resultado de imagen para comunicacion con esclerosis lateral amiotrofica"/>
          <p:cNvPicPr/>
          <p:nvPr/>
        </p:nvPicPr>
        <p:blipFill>
          <a:blip r:embed="rId2">
            <a:extLst>
              <a:ext uri="{28A0092B-C50C-407E-A947-70E740481C1C}">
                <a14:useLocalDpi xmlns:a14="http://schemas.microsoft.com/office/drawing/2010/main" val="0"/>
              </a:ext>
            </a:extLst>
          </a:blip>
          <a:srcRect/>
          <a:stretch>
            <a:fillRect/>
          </a:stretch>
        </p:blipFill>
        <p:spPr bwMode="auto">
          <a:xfrm>
            <a:off x="3558861" y="2833352"/>
            <a:ext cx="4722253" cy="3650147"/>
          </a:xfrm>
          <a:prstGeom prst="rect">
            <a:avLst/>
          </a:prstGeom>
          <a:noFill/>
          <a:ln>
            <a:noFill/>
          </a:ln>
        </p:spPr>
      </p:pic>
    </p:spTree>
    <p:extLst>
      <p:ext uri="{BB962C8B-B14F-4D97-AF65-F5344CB8AC3E}">
        <p14:creationId xmlns:p14="http://schemas.microsoft.com/office/powerpoint/2010/main" val="30597870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7378" y="199107"/>
            <a:ext cx="8911687" cy="1280890"/>
          </a:xfrm>
        </p:spPr>
        <p:txBody>
          <a:bodyPr/>
          <a:lstStyle/>
          <a:p>
            <a:r>
              <a:rPr lang="es-EC" sz="4400" b="1" dirty="0" err="1" smtClean="0">
                <a:solidFill>
                  <a:srgbClr val="92D050"/>
                </a:solidFill>
                <a:latin typeface="Algerian" panose="04020705040A02060702" pitchFamily="82" charset="0"/>
              </a:rPr>
              <a:t>Description</a:t>
            </a:r>
            <a:r>
              <a:rPr lang="es-EC" dirty="0" smtClean="0"/>
              <a:t> </a:t>
            </a:r>
            <a:endParaRPr lang="es-EC" dirty="0"/>
          </a:p>
        </p:txBody>
      </p:sp>
      <p:sp>
        <p:nvSpPr>
          <p:cNvPr id="3" name="Marcador de contenido 2"/>
          <p:cNvSpPr>
            <a:spLocks noGrp="1"/>
          </p:cNvSpPr>
          <p:nvPr>
            <p:ph idx="1"/>
          </p:nvPr>
        </p:nvSpPr>
        <p:spPr>
          <a:xfrm>
            <a:off x="1638300" y="1479997"/>
            <a:ext cx="8915400" cy="3777622"/>
          </a:xfrm>
        </p:spPr>
        <p:txBody>
          <a:bodyPr/>
          <a:lstStyle/>
          <a:p>
            <a:pPr algn="just"/>
            <a:r>
              <a:rPr lang="en-US" sz="2000" b="1" dirty="0">
                <a:latin typeface="Arial" panose="020B0604020202020204" pitchFamily="34" charset="0"/>
                <a:cs typeface="Arial" panose="020B0604020202020204" pitchFamily="34" charset="0"/>
              </a:rPr>
              <a:t>Our prototype will allow its users to improve their quality of life to be able to perform one of the most daily tasks as is the speech that is so important since humans live in society and therefore it is important to be able to communicate with each other </a:t>
            </a:r>
            <a:r>
              <a:rPr lang="en-US" sz="2000" b="1" dirty="0" smtClean="0">
                <a:latin typeface="Arial" panose="020B0604020202020204" pitchFamily="34" charset="0"/>
                <a:cs typeface="Arial" panose="020B0604020202020204" pitchFamily="34" charset="0"/>
              </a:rPr>
              <a:t>.</a:t>
            </a:r>
            <a:endParaRPr lang="es-EC" sz="2000" b="1" dirty="0">
              <a:latin typeface="Arial" panose="020B0604020202020204" pitchFamily="34" charset="0"/>
              <a:cs typeface="Arial" panose="020B0604020202020204" pitchFamily="34" charset="0"/>
            </a:endParaRPr>
          </a:p>
        </p:txBody>
      </p:sp>
      <p:pic>
        <p:nvPicPr>
          <p:cNvPr id="5" name="Imagen 4" descr="Resultado de imagen para PEOPLE USING ACAT SOFTWARE"/>
          <p:cNvPicPr/>
          <p:nvPr/>
        </p:nvPicPr>
        <p:blipFill>
          <a:blip r:embed="rId2">
            <a:extLst>
              <a:ext uri="{28A0092B-C50C-407E-A947-70E740481C1C}">
                <a14:useLocalDpi xmlns:a14="http://schemas.microsoft.com/office/drawing/2010/main" val="0"/>
              </a:ext>
            </a:extLst>
          </a:blip>
          <a:srcRect/>
          <a:stretch>
            <a:fillRect/>
          </a:stretch>
        </p:blipFill>
        <p:spPr bwMode="auto">
          <a:xfrm>
            <a:off x="3973454" y="3128493"/>
            <a:ext cx="4245091" cy="2817683"/>
          </a:xfrm>
          <a:prstGeom prst="rect">
            <a:avLst/>
          </a:prstGeom>
          <a:noFill/>
          <a:ln>
            <a:noFill/>
          </a:ln>
        </p:spPr>
      </p:pic>
    </p:spTree>
    <p:extLst>
      <p:ext uri="{BB962C8B-B14F-4D97-AF65-F5344CB8AC3E}">
        <p14:creationId xmlns:p14="http://schemas.microsoft.com/office/powerpoint/2010/main" val="1535893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22541" y="506194"/>
            <a:ext cx="8911687" cy="1280890"/>
          </a:xfrm>
        </p:spPr>
        <p:txBody>
          <a:bodyPr>
            <a:normAutofit/>
          </a:bodyPr>
          <a:lstStyle/>
          <a:p>
            <a:r>
              <a:rPr lang="es-EC" sz="4800" b="1" dirty="0" err="1">
                <a:solidFill>
                  <a:srgbClr val="92D050"/>
                </a:solidFill>
                <a:latin typeface="Algerian" panose="04020705040A02060702" pitchFamily="82" charset="0"/>
              </a:rPr>
              <a:t>Description</a:t>
            </a:r>
            <a:r>
              <a:rPr lang="es-EC" sz="4800" dirty="0"/>
              <a:t> </a:t>
            </a:r>
          </a:p>
        </p:txBody>
      </p:sp>
      <p:sp>
        <p:nvSpPr>
          <p:cNvPr id="3" name="Marcador de contenido 2"/>
          <p:cNvSpPr>
            <a:spLocks noGrp="1"/>
          </p:cNvSpPr>
          <p:nvPr>
            <p:ph idx="1"/>
          </p:nvPr>
        </p:nvSpPr>
        <p:spPr>
          <a:xfrm>
            <a:off x="2022541" y="1905000"/>
            <a:ext cx="8915400" cy="3777622"/>
          </a:xfrm>
        </p:spPr>
        <p:txBody>
          <a:bodyPr/>
          <a:lstStyle/>
          <a:p>
            <a:pPr algn="just"/>
            <a:r>
              <a:rPr lang="en-US" sz="2000" b="1" dirty="0">
                <a:latin typeface="Arial" panose="020B0604020202020204" pitchFamily="34" charset="0"/>
                <a:cs typeface="Arial" panose="020B0604020202020204" pitchFamily="34" charset="0"/>
              </a:rPr>
              <a:t>Thinking about it our prototype will allow our clients to transmit thoughts faster and perform daily communication tasks in the tenth time as internet access, attach files, etc.</a:t>
            </a:r>
            <a:endParaRPr lang="es-EC" sz="2000" b="1" dirty="0">
              <a:latin typeface="Arial" panose="020B0604020202020204" pitchFamily="34" charset="0"/>
              <a:cs typeface="Arial" panose="020B0604020202020204" pitchFamily="34" charset="0"/>
            </a:endParaRPr>
          </a:p>
          <a:p>
            <a:endParaRPr lang="es-EC" dirty="0"/>
          </a:p>
          <a:p>
            <a:endParaRPr lang="es-EC" dirty="0"/>
          </a:p>
        </p:txBody>
      </p:sp>
      <p:pic>
        <p:nvPicPr>
          <p:cNvPr id="4" name="Imagen 3"/>
          <p:cNvPicPr/>
          <p:nvPr/>
        </p:nvPicPr>
        <p:blipFill rotWithShape="1">
          <a:blip r:embed="rId2" cstate="print">
            <a:extLst>
              <a:ext uri="{28A0092B-C50C-407E-A947-70E740481C1C}">
                <a14:useLocalDpi xmlns:a14="http://schemas.microsoft.com/office/drawing/2010/main" val="0"/>
              </a:ext>
            </a:extLst>
          </a:blip>
          <a:srcRect l="11600" t="17245" r="42504" b="42755"/>
          <a:stretch/>
        </p:blipFill>
        <p:spPr>
          <a:xfrm>
            <a:off x="3307723" y="3392488"/>
            <a:ext cx="5576553" cy="3048495"/>
          </a:xfrm>
          <a:prstGeom prst="rect">
            <a:avLst/>
          </a:prstGeom>
        </p:spPr>
      </p:pic>
    </p:spTree>
    <p:extLst>
      <p:ext uri="{BB962C8B-B14F-4D97-AF65-F5344CB8AC3E}">
        <p14:creationId xmlns:p14="http://schemas.microsoft.com/office/powerpoint/2010/main" val="42047713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45950" y="418048"/>
            <a:ext cx="8911687" cy="1280890"/>
          </a:xfrm>
        </p:spPr>
        <p:txBody>
          <a:bodyPr>
            <a:normAutofit/>
          </a:bodyPr>
          <a:lstStyle/>
          <a:p>
            <a:r>
              <a:rPr lang="es-EC" sz="4800" b="1" dirty="0" smtClean="0">
                <a:solidFill>
                  <a:srgbClr val="92D050"/>
                </a:solidFill>
                <a:latin typeface="Algerian" panose="04020705040A02060702" pitchFamily="82" charset="0"/>
              </a:rPr>
              <a:t>ACAT SOFTWARE </a:t>
            </a:r>
            <a:endParaRPr lang="es-EC" sz="4800" b="1" dirty="0">
              <a:solidFill>
                <a:srgbClr val="92D050"/>
              </a:solidFill>
              <a:latin typeface="Algerian" panose="04020705040A02060702" pitchFamily="82" charset="0"/>
            </a:endParaRPr>
          </a:p>
        </p:txBody>
      </p:sp>
      <p:sp>
        <p:nvSpPr>
          <p:cNvPr id="3" name="Marcador de contenido 2"/>
          <p:cNvSpPr>
            <a:spLocks noGrp="1"/>
          </p:cNvSpPr>
          <p:nvPr>
            <p:ph idx="1"/>
          </p:nvPr>
        </p:nvSpPr>
        <p:spPr>
          <a:xfrm>
            <a:off x="1638300" y="1389769"/>
            <a:ext cx="8915400" cy="3777622"/>
          </a:xfrm>
        </p:spPr>
        <p:txBody>
          <a:bodyPr/>
          <a:lstStyle/>
          <a:p>
            <a:pPr marL="0" indent="0" algn="just">
              <a:buNone/>
            </a:pPr>
            <a:r>
              <a:rPr lang="en-US" sz="2000" b="1" dirty="0" smtClean="0">
                <a:latin typeface="Arial" panose="020B0604020202020204" pitchFamily="34" charset="0"/>
                <a:cs typeface="Arial" panose="020B0604020202020204" pitchFamily="34" charset="0"/>
              </a:rPr>
              <a:t>We decide to use this software because :</a:t>
            </a:r>
          </a:p>
          <a:p>
            <a:pPr algn="just"/>
            <a:r>
              <a:rPr lang="en-US" sz="2000" b="1" dirty="0" smtClean="0">
                <a:latin typeface="Arial" panose="020B0604020202020204" pitchFamily="34" charset="0"/>
                <a:cs typeface="Arial" panose="020B0604020202020204" pitchFamily="34" charset="0"/>
              </a:rPr>
              <a:t>only </a:t>
            </a:r>
            <a:r>
              <a:rPr lang="en-US" sz="2000" b="1" dirty="0">
                <a:latin typeface="Arial" panose="020B0604020202020204" pitchFamily="34" charset="0"/>
                <a:cs typeface="Arial" panose="020B0604020202020204" pitchFamily="34" charset="0"/>
              </a:rPr>
              <a:t>write less than 20% of the total characters you want to communicate. </a:t>
            </a:r>
            <a:endParaRPr lang="en-US" sz="2000" b="1" dirty="0" smtClean="0">
              <a:latin typeface="Arial" panose="020B0604020202020204" pitchFamily="34" charset="0"/>
              <a:cs typeface="Arial" panose="020B0604020202020204" pitchFamily="34" charset="0"/>
            </a:endParaRPr>
          </a:p>
          <a:p>
            <a:pPr algn="just"/>
            <a:r>
              <a:rPr lang="en-US" sz="2000" b="1" dirty="0" smtClean="0">
                <a:latin typeface="Arial" panose="020B0604020202020204" pitchFamily="34" charset="0"/>
                <a:cs typeface="Arial" panose="020B0604020202020204" pitchFamily="34" charset="0"/>
              </a:rPr>
              <a:t>It </a:t>
            </a:r>
            <a:r>
              <a:rPr lang="en-US" sz="2000" b="1" dirty="0">
                <a:latin typeface="Arial" panose="020B0604020202020204" pitchFamily="34" charset="0"/>
                <a:cs typeface="Arial" panose="020B0604020202020204" pitchFamily="34" charset="0"/>
              </a:rPr>
              <a:t>is based on a predictive text algorithm similar to that incorporated in some smartphones</a:t>
            </a:r>
            <a:endParaRPr lang="es-EC" sz="2000" b="1" dirty="0">
              <a:latin typeface="Arial" panose="020B0604020202020204" pitchFamily="34" charset="0"/>
              <a:cs typeface="Arial" panose="020B0604020202020204" pitchFamily="34" charset="0"/>
            </a:endParaRPr>
          </a:p>
          <a:p>
            <a:endParaRPr lang="es-EC" dirty="0"/>
          </a:p>
        </p:txBody>
      </p:sp>
      <p:pic>
        <p:nvPicPr>
          <p:cNvPr id="16" name="Imagen 15"/>
          <p:cNvPicPr/>
          <p:nvPr/>
        </p:nvPicPr>
        <p:blipFill rotWithShape="1">
          <a:blip r:embed="rId2" cstate="print">
            <a:extLst>
              <a:ext uri="{28A0092B-C50C-407E-A947-70E740481C1C}">
                <a14:useLocalDpi xmlns:a14="http://schemas.microsoft.com/office/drawing/2010/main" val="0"/>
              </a:ext>
            </a:extLst>
          </a:blip>
          <a:srcRect l="36842" t="22551" r="44111" b="43571"/>
          <a:stretch/>
        </p:blipFill>
        <p:spPr>
          <a:xfrm>
            <a:off x="3554569" y="3663525"/>
            <a:ext cx="4314423" cy="3007732"/>
          </a:xfrm>
          <a:prstGeom prst="rect">
            <a:avLst/>
          </a:prstGeom>
        </p:spPr>
      </p:pic>
    </p:spTree>
    <p:extLst>
      <p:ext uri="{BB962C8B-B14F-4D97-AF65-F5344CB8AC3E}">
        <p14:creationId xmlns:p14="http://schemas.microsoft.com/office/powerpoint/2010/main" val="27711164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40156" y="464733"/>
            <a:ext cx="8911687" cy="1280890"/>
          </a:xfrm>
        </p:spPr>
        <p:txBody>
          <a:bodyPr>
            <a:normAutofit/>
          </a:bodyPr>
          <a:lstStyle/>
          <a:p>
            <a:r>
              <a:rPr lang="es-EC" sz="4400" b="1" dirty="0" err="1">
                <a:solidFill>
                  <a:srgbClr val="92D050"/>
                </a:solidFill>
                <a:latin typeface="Algerian" panose="04020705040A02060702" pitchFamily="82" charset="0"/>
              </a:rPr>
              <a:t>how</a:t>
            </a:r>
            <a:r>
              <a:rPr lang="es-EC" sz="4400" b="1" dirty="0">
                <a:solidFill>
                  <a:srgbClr val="92D050"/>
                </a:solidFill>
                <a:latin typeface="Algerian" panose="04020705040A02060702" pitchFamily="82" charset="0"/>
              </a:rPr>
              <a:t> </a:t>
            </a:r>
            <a:r>
              <a:rPr lang="es-EC" sz="4400" b="1" dirty="0" err="1">
                <a:solidFill>
                  <a:srgbClr val="92D050"/>
                </a:solidFill>
                <a:latin typeface="Algerian" panose="04020705040A02060702" pitchFamily="82" charset="0"/>
              </a:rPr>
              <a:t>does</a:t>
            </a:r>
            <a:r>
              <a:rPr lang="es-EC" sz="4400" b="1" dirty="0">
                <a:solidFill>
                  <a:srgbClr val="92D050"/>
                </a:solidFill>
                <a:latin typeface="Algerian" panose="04020705040A02060702" pitchFamily="82" charset="0"/>
              </a:rPr>
              <a:t> </a:t>
            </a:r>
            <a:r>
              <a:rPr lang="es-EC" sz="4400" b="1" dirty="0" err="1">
                <a:solidFill>
                  <a:srgbClr val="92D050"/>
                </a:solidFill>
                <a:latin typeface="Algerian" panose="04020705040A02060702" pitchFamily="82" charset="0"/>
              </a:rPr>
              <a:t>it</a:t>
            </a:r>
            <a:r>
              <a:rPr lang="es-EC" sz="4400" b="1" dirty="0">
                <a:solidFill>
                  <a:srgbClr val="92D050"/>
                </a:solidFill>
                <a:latin typeface="Algerian" panose="04020705040A02060702" pitchFamily="82" charset="0"/>
              </a:rPr>
              <a:t> </a:t>
            </a:r>
            <a:r>
              <a:rPr lang="es-EC" sz="4400" b="1" dirty="0" err="1">
                <a:solidFill>
                  <a:srgbClr val="92D050"/>
                </a:solidFill>
                <a:latin typeface="Algerian" panose="04020705040A02060702" pitchFamily="82" charset="0"/>
              </a:rPr>
              <a:t>work</a:t>
            </a:r>
            <a:r>
              <a:rPr lang="es-EC" sz="4400" b="1" dirty="0">
                <a:solidFill>
                  <a:srgbClr val="92D050"/>
                </a:solidFill>
                <a:latin typeface="Algerian" panose="04020705040A02060702" pitchFamily="82" charset="0"/>
              </a:rPr>
              <a:t> </a:t>
            </a:r>
          </a:p>
        </p:txBody>
      </p:sp>
      <p:sp>
        <p:nvSpPr>
          <p:cNvPr id="3" name="Marcador de contenido 2"/>
          <p:cNvSpPr>
            <a:spLocks noGrp="1"/>
          </p:cNvSpPr>
          <p:nvPr>
            <p:ph idx="1"/>
          </p:nvPr>
        </p:nvSpPr>
        <p:spPr>
          <a:xfrm>
            <a:off x="1865333" y="1503677"/>
            <a:ext cx="8915400" cy="3777622"/>
          </a:xfrm>
        </p:spPr>
        <p:txBody>
          <a:bodyPr/>
          <a:lstStyle/>
          <a:p>
            <a:pPr algn="just"/>
            <a:r>
              <a:rPr lang="en-US" sz="2000" b="1" dirty="0">
                <a:latin typeface="Arial" panose="020B0604020202020204" pitchFamily="34" charset="0"/>
                <a:cs typeface="Arial" panose="020B0604020202020204" pitchFamily="34" charset="0"/>
              </a:rPr>
              <a:t>The system is based on a predictive text algorithm able to guess the word that is trying to express from its first letters and learn the expressions that usually uses to speed up writing. </a:t>
            </a:r>
          </a:p>
          <a:p>
            <a:pPr marL="0" indent="0" algn="just">
              <a:buNone/>
            </a:pPr>
            <a:endParaRPr lang="es-EC" dirty="0"/>
          </a:p>
        </p:txBody>
      </p:sp>
      <p:pic>
        <p:nvPicPr>
          <p:cNvPr id="10" name="Imagen 9" descr="Imagen relacionada"/>
          <p:cNvPicPr/>
          <p:nvPr/>
        </p:nvPicPr>
        <p:blipFill rotWithShape="1">
          <a:blip r:embed="rId2">
            <a:extLst>
              <a:ext uri="{28A0092B-C50C-407E-A947-70E740481C1C}">
                <a14:useLocalDpi xmlns:a14="http://schemas.microsoft.com/office/drawing/2010/main" val="0"/>
              </a:ext>
            </a:extLst>
          </a:blip>
          <a:srcRect l="12143" r="12587"/>
          <a:stretch/>
        </p:blipFill>
        <p:spPr bwMode="auto">
          <a:xfrm>
            <a:off x="973249" y="2809811"/>
            <a:ext cx="4803819" cy="3510432"/>
          </a:xfrm>
          <a:prstGeom prst="rect">
            <a:avLst/>
          </a:prstGeom>
          <a:noFill/>
          <a:ln>
            <a:noFill/>
          </a:ln>
        </p:spPr>
      </p:pic>
      <p:pic>
        <p:nvPicPr>
          <p:cNvPr id="4" name="Imagen 3"/>
          <p:cNvPicPr>
            <a:picLocks noChangeAspect="1"/>
          </p:cNvPicPr>
          <p:nvPr/>
        </p:nvPicPr>
        <p:blipFill rotWithShape="1">
          <a:blip r:embed="rId3"/>
          <a:srcRect l="8322" t="96" r="8418" b="7559"/>
          <a:stretch/>
        </p:blipFill>
        <p:spPr>
          <a:xfrm>
            <a:off x="6095999" y="2784567"/>
            <a:ext cx="5473352" cy="3413034"/>
          </a:xfrm>
          <a:prstGeom prst="rect">
            <a:avLst/>
          </a:prstGeom>
        </p:spPr>
      </p:pic>
    </p:spTree>
    <p:extLst>
      <p:ext uri="{BB962C8B-B14F-4D97-AF65-F5344CB8AC3E}">
        <p14:creationId xmlns:p14="http://schemas.microsoft.com/office/powerpoint/2010/main" val="1824458931"/>
      </p:ext>
    </p:extLst>
  </p:cSld>
  <p:clrMapOvr>
    <a:masterClrMapping/>
  </p:clrMapOvr>
  <p:timing>
    <p:tnLst>
      <p:par>
        <p:cTn id="1" dur="indefinite" restart="never" nodeType="tmRoot"/>
      </p:par>
    </p:tnLst>
  </p:timing>
</p:sld>
</file>

<file path=ppt/theme/theme1.xml><?xml version="1.0" encoding="utf-8"?>
<a:theme xmlns:a="http://schemas.openxmlformats.org/drawingml/2006/main" name="Espiral">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438</TotalTime>
  <Words>807</Words>
  <Application>Microsoft Office PowerPoint</Application>
  <PresentationFormat>Panorámica</PresentationFormat>
  <Paragraphs>102</Paragraphs>
  <Slides>21</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21</vt:i4>
      </vt:variant>
    </vt:vector>
  </HeadingPairs>
  <TitlesOfParts>
    <vt:vector size="30" baseType="lpstr">
      <vt:lpstr>Algerian</vt:lpstr>
      <vt:lpstr>Arial</vt:lpstr>
      <vt:lpstr>Broadway</vt:lpstr>
      <vt:lpstr>Calibri</vt:lpstr>
      <vt:lpstr>Century Gothic</vt:lpstr>
      <vt:lpstr>Times New Roman</vt:lpstr>
      <vt:lpstr>Wingdings</vt:lpstr>
      <vt:lpstr>Wingdings 3</vt:lpstr>
      <vt:lpstr>Espiral</vt:lpstr>
      <vt:lpstr>Presentación de PowerPoint</vt:lpstr>
      <vt:lpstr>Presentación de PowerPoint</vt:lpstr>
      <vt:lpstr>  THE AMYOTROPHIC LATERAL SCLEROSIS</vt:lpstr>
      <vt:lpstr>ACAT</vt:lpstr>
      <vt:lpstr>Objective </vt:lpstr>
      <vt:lpstr>Description </vt:lpstr>
      <vt:lpstr>Description </vt:lpstr>
      <vt:lpstr>ACAT SOFTWARE </vt:lpstr>
      <vt:lpstr>how does it work </vt:lpstr>
      <vt:lpstr>how does it work </vt:lpstr>
      <vt:lpstr> elements that our prototype has </vt:lpstr>
      <vt:lpstr>PROTOTYPE                     BY </vt:lpstr>
      <vt:lpstr>Electronic Circuit</vt:lpstr>
      <vt:lpstr>Results</vt:lpstr>
      <vt:lpstr>economic analysis </vt:lpstr>
      <vt:lpstr>Comparison with other similar projects</vt:lpstr>
      <vt:lpstr>NormativE  : ARCSA </vt:lpstr>
      <vt:lpstr>NormativE  : ARCSA CAP IV  OBTEINING THE HEALTH REGISTER </vt:lpstr>
      <vt:lpstr>NormativE  : ARCSA CAP IV  OBTEINING THE HEALTH REGISTER</vt:lpstr>
      <vt:lpstr>Conclusion </vt:lpstr>
      <vt:lpstr>Presentación de PowerPoint</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OF A COMMUNICATION PROTOTYPE FOR PEOPLE WITH ENGINE NEURON DISEASES AND OTHER DISABILITIES</dc:title>
  <dc:creator>User</dc:creator>
  <cp:lastModifiedBy>CarlosR</cp:lastModifiedBy>
  <cp:revision>45</cp:revision>
  <dcterms:created xsi:type="dcterms:W3CDTF">2017-02-12T22:21:36Z</dcterms:created>
  <dcterms:modified xsi:type="dcterms:W3CDTF">2017-02-16T13:26:25Z</dcterms:modified>
</cp:coreProperties>
</file>